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26" r:id="rId2"/>
    <p:sldId id="386" r:id="rId3"/>
    <p:sldId id="388" r:id="rId4"/>
    <p:sldId id="396" r:id="rId5"/>
    <p:sldId id="387" r:id="rId6"/>
    <p:sldId id="390" r:id="rId7"/>
    <p:sldId id="389" r:id="rId8"/>
    <p:sldId id="391" r:id="rId9"/>
    <p:sldId id="256" r:id="rId10"/>
    <p:sldId id="393" r:id="rId11"/>
    <p:sldId id="394" r:id="rId12"/>
    <p:sldId id="395" r:id="rId13"/>
    <p:sldId id="365" r:id="rId14"/>
    <p:sldId id="317" r:id="rId15"/>
    <p:sldId id="298" r:id="rId16"/>
    <p:sldId id="261" r:id="rId17"/>
    <p:sldId id="263" r:id="rId18"/>
    <p:sldId id="345" r:id="rId19"/>
    <p:sldId id="397" r:id="rId20"/>
    <p:sldId id="398" r:id="rId21"/>
    <p:sldId id="399" r:id="rId22"/>
    <p:sldId id="400" r:id="rId23"/>
    <p:sldId id="299" r:id="rId24"/>
    <p:sldId id="367" r:id="rId25"/>
    <p:sldId id="401" r:id="rId26"/>
    <p:sldId id="306" r:id="rId27"/>
    <p:sldId id="368" r:id="rId28"/>
    <p:sldId id="369" r:id="rId29"/>
    <p:sldId id="308" r:id="rId30"/>
    <p:sldId id="370" r:id="rId31"/>
    <p:sldId id="371" r:id="rId32"/>
    <p:sldId id="310" r:id="rId33"/>
    <p:sldId id="372" r:id="rId34"/>
    <p:sldId id="373" r:id="rId35"/>
    <p:sldId id="311" r:id="rId36"/>
    <p:sldId id="374" r:id="rId37"/>
    <p:sldId id="375" r:id="rId38"/>
    <p:sldId id="376" r:id="rId39"/>
    <p:sldId id="347" r:id="rId40"/>
    <p:sldId id="377" r:id="rId41"/>
    <p:sldId id="378" r:id="rId42"/>
    <p:sldId id="379" r:id="rId43"/>
    <p:sldId id="348" r:id="rId44"/>
    <p:sldId id="380" r:id="rId45"/>
    <p:sldId id="313" r:id="rId46"/>
    <p:sldId id="381" r:id="rId47"/>
    <p:sldId id="382" r:id="rId48"/>
    <p:sldId id="316" r:id="rId49"/>
    <p:sldId id="383" r:id="rId50"/>
    <p:sldId id="366" r:id="rId51"/>
    <p:sldId id="384" r:id="rId52"/>
    <p:sldId id="385" r:id="rId53"/>
    <p:sldId id="274" r:id="rId54"/>
    <p:sldId id="295" r:id="rId55"/>
    <p:sldId id="319" r:id="rId56"/>
    <p:sldId id="288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7EE4662-A569-48E2-B641-06465D17F801}">
          <p14:sldIdLst>
            <p14:sldId id="326"/>
            <p14:sldId id="386"/>
            <p14:sldId id="388"/>
            <p14:sldId id="396"/>
            <p14:sldId id="387"/>
            <p14:sldId id="390"/>
            <p14:sldId id="389"/>
            <p14:sldId id="391"/>
            <p14:sldId id="256"/>
            <p14:sldId id="393"/>
            <p14:sldId id="394"/>
            <p14:sldId id="395"/>
            <p14:sldId id="365"/>
            <p14:sldId id="317"/>
            <p14:sldId id="298"/>
            <p14:sldId id="261"/>
            <p14:sldId id="263"/>
            <p14:sldId id="345"/>
            <p14:sldId id="397"/>
            <p14:sldId id="398"/>
            <p14:sldId id="399"/>
            <p14:sldId id="400"/>
            <p14:sldId id="299"/>
            <p14:sldId id="367"/>
            <p14:sldId id="401"/>
            <p14:sldId id="306"/>
            <p14:sldId id="368"/>
            <p14:sldId id="369"/>
            <p14:sldId id="308"/>
            <p14:sldId id="370"/>
            <p14:sldId id="371"/>
            <p14:sldId id="310"/>
            <p14:sldId id="372"/>
            <p14:sldId id="373"/>
            <p14:sldId id="311"/>
            <p14:sldId id="374"/>
            <p14:sldId id="375"/>
            <p14:sldId id="376"/>
            <p14:sldId id="347"/>
            <p14:sldId id="377"/>
            <p14:sldId id="378"/>
            <p14:sldId id="379"/>
            <p14:sldId id="348"/>
            <p14:sldId id="380"/>
            <p14:sldId id="313"/>
            <p14:sldId id="381"/>
            <p14:sldId id="382"/>
            <p14:sldId id="316"/>
            <p14:sldId id="383"/>
            <p14:sldId id="366"/>
            <p14:sldId id="384"/>
            <p14:sldId id="385"/>
            <p14:sldId id="274"/>
            <p14:sldId id="295"/>
            <p14:sldId id="319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FFFF66"/>
    <a:srgbClr val="4BAC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44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2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4.3656788888487841E-2"/>
          <c:y val="6.4558909203465492E-2"/>
          <c:w val="0.90395506444532669"/>
          <c:h val="0.4397494994888063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C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1419240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14-4AD7-BC4E-31EA28C34F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CCC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1519886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14-4AD7-BC4E-31EA28C34F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6CC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1784717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14-4AD7-BC4E-31EA28C34F36}"/>
            </c:ext>
          </c:extLst>
        </c:ser>
        <c:dLbls>
          <c:showVal val="1"/>
        </c:dLbls>
        <c:shape val="cylinder"/>
        <c:axId val="98087296"/>
        <c:axId val="98088832"/>
        <c:axId val="0"/>
      </c:bar3DChart>
      <c:catAx>
        <c:axId val="9808729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98088832"/>
        <c:crosses val="autoZero"/>
        <c:auto val="1"/>
        <c:lblAlgn val="ctr"/>
        <c:lblOffset val="100"/>
      </c:catAx>
      <c:valAx>
        <c:axId val="98088832"/>
        <c:scaling>
          <c:orientation val="minMax"/>
        </c:scaling>
        <c:delete val="1"/>
        <c:axPos val="l"/>
        <c:numFmt formatCode="#,##0" sourceLinked="1"/>
        <c:tickLblPos val="nextTo"/>
        <c:crossAx val="98087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238508725342091"/>
          <c:y val="0.70149731271605853"/>
          <c:w val="0.51804486336628264"/>
          <c:h val="0.11950675286263331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56500999471801"/>
          <c:y val="2.7640598016404325E-2"/>
          <c:w val="0.85805365698426461"/>
          <c:h val="0.7659211723778557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12070</c:v>
                </c:pt>
                <c:pt idx="1">
                  <c:v>4971.1000000000004</c:v>
                </c:pt>
                <c:pt idx="2">
                  <c:v>12016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51-4036-9795-81F6A7D736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193890</c:v>
                </c:pt>
                <c:pt idx="1">
                  <c:v>87148.4</c:v>
                </c:pt>
                <c:pt idx="2">
                  <c:v>199199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51-4036-9795-81F6A7D736A3}"/>
            </c:ext>
          </c:extLst>
        </c:ser>
        <c:dLbls/>
        <c:gapWidth val="75"/>
        <c:axId val="157516544"/>
        <c:axId val="157518080"/>
      </c:barChart>
      <c:catAx>
        <c:axId val="1575165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518080"/>
        <c:crosses val="autoZero"/>
        <c:auto val="1"/>
        <c:lblAlgn val="ctr"/>
        <c:lblOffset val="100"/>
      </c:catAx>
      <c:valAx>
        <c:axId val="157518080"/>
        <c:scaling>
          <c:orientation val="minMax"/>
        </c:scaling>
        <c:axPos val="l"/>
        <c:numFmt formatCode="#,##0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516544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5.8865673697439724E-2"/>
          <c:y val="7.06416870305005E-2"/>
          <c:w val="0.9074967984754515"/>
          <c:h val="0.44396157376879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C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1428295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EF-4670-866A-338D550BFE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CCC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1506967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EF-4670-866A-338D550BFE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1778576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EF-4670-866A-338D550BFE67}"/>
            </c:ext>
          </c:extLst>
        </c:ser>
        <c:dLbls>
          <c:showVal val="1"/>
        </c:dLbls>
        <c:shape val="cylinder"/>
        <c:axId val="144688256"/>
        <c:axId val="144689792"/>
        <c:axId val="0"/>
      </c:bar3DChart>
      <c:catAx>
        <c:axId val="14468825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44689792"/>
        <c:crosses val="autoZero"/>
        <c:auto val="1"/>
        <c:lblAlgn val="ctr"/>
        <c:lblOffset val="100"/>
      </c:catAx>
      <c:valAx>
        <c:axId val="144689792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144688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168627310759386"/>
          <c:y val="0.70935960591133007"/>
          <c:w val="0.54433796975005411"/>
          <c:h val="0.12582651306517717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100"/>
      <c:rAngAx val="1"/>
    </c:view3D>
    <c:sideWall>
      <c:spPr>
        <a:ln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98155211812797E-2"/>
          <c:y val="7.3714269716397454E-2"/>
          <c:w val="0.9074319182299817"/>
          <c:h val="0.6086811355715909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C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 (-), Профицит (+)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-9055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D7-4993-A758-2D7A572C9E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CCC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 (-), Профицит (+)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12919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D7-4993-A758-2D7A572C9E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 (-), Профицит (+)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6141.7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D7-4993-A758-2D7A572C9E8C}"/>
            </c:ext>
          </c:extLst>
        </c:ser>
        <c:dLbls>
          <c:showVal val="1"/>
        </c:dLbls>
        <c:shape val="cylinder"/>
        <c:axId val="144626816"/>
        <c:axId val="144628352"/>
        <c:axId val="0"/>
      </c:bar3DChart>
      <c:catAx>
        <c:axId val="144626816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144628352"/>
        <c:crosses val="autoZero"/>
        <c:auto val="1"/>
        <c:lblAlgn val="ctr"/>
        <c:lblOffset val="100"/>
      </c:catAx>
      <c:valAx>
        <c:axId val="144628352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144626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04108445793834"/>
          <c:y val="0.74527606736134777"/>
          <c:w val="0.54471975957478835"/>
          <c:h val="0.13201346098333341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009491789151929"/>
          <c:y val="0"/>
          <c:w val="0.7467563095754186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32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B1D-43E4-BCE6-E763710B5BB8}"/>
              </c:ext>
            </c:extLst>
          </c:dPt>
          <c:dPt>
            <c:idx val="1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1D-43E4-BCE6-E763710B5BB8}"/>
              </c:ext>
            </c:extLst>
          </c:dPt>
          <c:dPt>
            <c:idx val="2"/>
            <c:spPr>
              <a:solidFill>
                <a:srgbClr val="48985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B1D-43E4-BCE6-E763710B5BB8}"/>
              </c:ext>
            </c:extLst>
          </c:dPt>
          <c:dLbls>
            <c:dLbl>
              <c:idx val="0"/>
              <c:layout>
                <c:manualLayout>
                  <c:x val="-5.0899139571528314E-2"/>
                  <c:y val="2.5440691737090666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1D-43E4-BCE6-E763710B5BB8}"/>
                </c:ext>
              </c:extLst>
            </c:dLbl>
            <c:dLbl>
              <c:idx val="1"/>
              <c:layout>
                <c:manualLayout>
                  <c:x val="1.4004605142476079E-2"/>
                  <c:y val="2.18494284458090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1D-43E4-BCE6-E763710B5BB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90%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B1D-43E4-BCE6-E763710B5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124215.9</c:v>
                </c:pt>
                <c:pt idx="1">
                  <c:v>40491.800000000003</c:v>
                </c:pt>
                <c:pt idx="2">
                  <c:v>1355178.6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1D-43E4-BCE6-E763710B5BB8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"/>
          <c:y val="0.73340575738845948"/>
          <c:w val="0.83645313890035711"/>
          <c:h val="0.21423453673293019"/>
        </c:manualLayout>
      </c:layout>
      <c:txPr>
        <a:bodyPr/>
        <a:lstStyle/>
        <a:p>
          <a:pPr>
            <a:defRPr sz="1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5.9767184856606495E-2"/>
          <c:y val="0.12479994715301972"/>
          <c:w val="0.93888888888889543"/>
          <c:h val="0.63318678915134763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2.8300378548724959E-2"/>
                  <c:y val="-6.802097064290156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1 341 745,8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 тыс.руб.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B43-4585-B689-351F2E5B026B}"/>
                </c:ext>
              </c:extLst>
            </c:dLbl>
            <c:dLbl>
              <c:idx val="1"/>
              <c:layout>
                <c:manualLayout>
                  <c:x val="2.4357953000705437E-2"/>
                  <c:y val="-4.670764809916016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1 802 229,6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 тыс.руб.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43-4585-B689-351F2E5B026B}"/>
                </c:ext>
              </c:extLst>
            </c:dLbl>
            <c:dLbl>
              <c:idx val="2"/>
              <c:layout>
                <c:manualLayout>
                  <c:x val="1.7636929230085939E-2"/>
                  <c:y val="-6.28426796422029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1 778 575,7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 тыс.руб.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B43-4585-B689-351F2E5B0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Лист1!$A$1:$C$1</c:f>
              <c:strCache>
                <c:ptCount val="3"/>
                <c:pt idx="0">
                  <c:v>первоначальный бюджет</c:v>
                </c:pt>
                <c:pt idx="1">
                  <c:v>уточненный бюджет</c:v>
                </c:pt>
                <c:pt idx="2">
                  <c:v>кассовое исполнение</c:v>
                </c:pt>
              </c:strCache>
            </c:strRef>
          </c:cat>
          <c:val>
            <c:numRef>
              <c:f>Лист1!$A$2:$C$2</c:f>
              <c:numCache>
                <c:formatCode>#,##0.00</c:formatCode>
                <c:ptCount val="3"/>
                <c:pt idx="0">
                  <c:v>685029</c:v>
                </c:pt>
                <c:pt idx="1">
                  <c:v>964446.6</c:v>
                </c:pt>
                <c:pt idx="2">
                  <c:v>929579.4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43-4585-B689-351F2E5B026B}"/>
            </c:ext>
          </c:extLst>
        </c:ser>
        <c:dLbls>
          <c:showVal val="1"/>
        </c:dLbls>
        <c:shape val="cylinder"/>
        <c:axId val="83269888"/>
        <c:axId val="83374080"/>
        <c:axId val="0"/>
      </c:bar3DChart>
      <c:catAx>
        <c:axId val="8326988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374080"/>
        <c:crosses val="autoZero"/>
        <c:auto val="1"/>
        <c:lblAlgn val="ctr"/>
        <c:lblOffset val="100"/>
      </c:catAx>
      <c:valAx>
        <c:axId val="83374080"/>
        <c:scaling>
          <c:orientation val="minMax"/>
        </c:scaling>
        <c:delete val="1"/>
        <c:axPos val="l"/>
        <c:numFmt formatCode="#,##0.00" sourceLinked="1"/>
        <c:tickLblPos val="none"/>
        <c:crossAx val="83269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2000" b="1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721427846947652"/>
          <c:y val="0.11955481059659855"/>
          <c:w val="0.85278572153052534"/>
          <c:h val="0.61531373351144769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социально значимые расходы</c:v>
                </c:pt>
              </c:strCache>
            </c:strRef>
          </c:tx>
          <c:dLbls>
            <c:dLbl>
              <c:idx val="0"/>
              <c:layout>
                <c:manualLayout>
                  <c:x val="1.6112424341089348E-2"/>
                  <c:y val="-6.1821135032660325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985 952,2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C0-427F-A227-5AB7BB449DB3}"/>
                </c:ext>
              </c:extLst>
            </c:dLbl>
            <c:dLbl>
              <c:idx val="1"/>
              <c:layout>
                <c:manualLayout>
                  <c:x val="1.8390706285038121E-2"/>
                  <c:y val="1.2208557937252111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1 167 158,0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C0-427F-A227-5AB7BB449DB3}"/>
                </c:ext>
              </c:extLst>
            </c:dLbl>
            <c:dLbl>
              <c:idx val="2"/>
              <c:layout>
                <c:manualLayout>
                  <c:x val="1.5938604765588265E-2"/>
                  <c:y val="2.4469005564264245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 1 265 170,3  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C0-427F-A227-5AB7BB449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985952.2</c:v>
                </c:pt>
                <c:pt idx="1">
                  <c:v>1167158</c:v>
                </c:pt>
                <c:pt idx="2" formatCode="_-* #,##0.0\ _₽_-;\-* #,##0.0\ _₽_-;_-* &quot;-&quot;??\ _₽_-;_-@_-">
                  <c:v>1265170.3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C0-427F-A227-5AB7BB449DB3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dLbl>
              <c:idx val="0"/>
              <c:layout>
                <c:manualLayout>
                  <c:x val="1.9433513516373343E-2"/>
                  <c:y val="-9.3565557796064271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439 343,2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C0-427F-A227-5AB7BB449DB3}"/>
                </c:ext>
              </c:extLst>
            </c:dLbl>
            <c:dLbl>
              <c:idx val="1"/>
              <c:layout>
                <c:manualLayout>
                  <c:x val="1.8304523116234043E-2"/>
                  <c:y val="-1.2264042163383584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339 809,2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C0-427F-A227-5AB7BB449DB3}"/>
                </c:ext>
              </c:extLst>
            </c:dLbl>
            <c:dLbl>
              <c:idx val="2"/>
              <c:layout>
                <c:manualLayout>
                  <c:x val="1.5938635000238451E-2"/>
                  <c:y val="-1.2052646338818839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 513 405,2  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C0-427F-A227-5AB7BB449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439343.2</c:v>
                </c:pt>
                <c:pt idx="1">
                  <c:v>339809.2</c:v>
                </c:pt>
                <c:pt idx="2" formatCode="_-* #,##0.0\ _₽_-;\-* #,##0.0\ _₽_-;_-* &quot;-&quot;??\ _₽_-;_-@_-">
                  <c:v>513405.2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C0-427F-A227-5AB7BB449DB3}"/>
            </c:ext>
          </c:extLst>
        </c:ser>
        <c:dLbls>
          <c:showVal val="1"/>
        </c:dLbls>
        <c:gapWidth val="75"/>
        <c:shape val="cylinder"/>
        <c:axId val="160299648"/>
        <c:axId val="158544256"/>
        <c:axId val="0"/>
      </c:bar3DChart>
      <c:catAx>
        <c:axId val="1602996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544256"/>
        <c:crosses val="autoZero"/>
        <c:auto val="1"/>
        <c:lblAlgn val="ctr"/>
        <c:lblOffset val="100"/>
      </c:catAx>
      <c:valAx>
        <c:axId val="158544256"/>
        <c:scaling>
          <c:orientation val="minMax"/>
        </c:scaling>
        <c:axPos val="l"/>
        <c:numFmt formatCode="#,##0.0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299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652358644564427"/>
          <c:y val="0.8472061022275158"/>
          <c:w val="0.63713758287843014"/>
          <c:h val="8.2988508243823617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9518089607977294E-2"/>
          <c:y val="0.10058487530169002"/>
          <c:w val="0.84096382078404541"/>
          <c:h val="0.73796319388576026"/>
        </c:manualLayout>
      </c:layout>
      <c:ofPieChart>
        <c:ofPieType val="pie"/>
        <c:varyColors val="1"/>
        <c:dLbls>
          <c:showPercent val="1"/>
        </c:dLbls>
        <c:gapWidth val="100"/>
        <c:secondPieSize val="75"/>
        <c:serLines/>
      </c:ofPieChart>
      <c:spPr>
        <a:effectLst>
          <a:glow rad="63500">
            <a:schemeClr val="accent1">
              <a:satMod val="175000"/>
              <a:alpha val="40000"/>
            </a:schemeClr>
          </a:glow>
        </a:effectLst>
      </c:spPr>
    </c:plotArea>
    <c:plotVisOnly val="1"/>
    <c:dispBlanksAs val="zero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2000" b="1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60"/>
      <c:rotY val="30"/>
      <c:depthPercent val="100"/>
      <c:rAngAx val="1"/>
    </c:view3D>
    <c:plotArea>
      <c:layout>
        <c:manualLayout>
          <c:layoutTarget val="inner"/>
          <c:xMode val="edge"/>
          <c:yMode val="edge"/>
          <c:x val="4.2097627557538569E-2"/>
          <c:y val="0.15355196594788326"/>
          <c:w val="0.47224526295650227"/>
          <c:h val="0.8464480340521181"/>
        </c:manualLayout>
      </c:layout>
      <c:pie3DChart>
        <c:varyColors val="1"/>
        <c:ser>
          <c:idx val="0"/>
          <c:order val="0"/>
          <c:explosion val="25"/>
          <c:cat>
            <c:strRef>
              <c:f>Исполнение_22!$B$7:$B$16</c:f>
              <c:strCache>
                <c:ptCount val="10"/>
                <c:pt idx="0">
                  <c:v>Муниципальная программа "Развитие образования Черемховского района"  - 74,34 %</c:v>
                </c:pt>
                <c:pt idx="1">
                  <c:v>Муниципальная программа "Сохранение и развитие культуры в Черемховском районном муниципальном образовании "  - 3,71 %</c:v>
                </c:pt>
                <c:pt idx="2">
                  <c:v>Муниципальная программа "Жилищно-коммунальный комплекс и развитие инфраструктуры в Черемховском районном муниципальном образовании"  - 1,72 %</c:v>
                </c:pt>
                <c:pt idx="3">
                  <c:v>Муниципальная программа "Управление муниципальными финансами Черемховского районного муниципального образования"  - 12,32 %</c:v>
                </c:pt>
                <c:pt idx="4">
                  <c:v>Муниципальная программа "Управление муниципальным имуществом Черемховского районного муниципального образования" - 3,12 % </c:v>
                </c:pt>
                <c:pt idx="5">
                  <c:v>Муниципальная программа "Муниципальное управление в Черемховском районном муниципальном образовании" - 4,09 % </c:v>
                </c:pt>
                <c:pt idx="6">
                  <c:v>Муниципальная программа "Безопасность жизнедеятельности в Черемховском районном муниципальном образовании" - 0,45 %</c:v>
                </c:pt>
                <c:pt idx="7">
                  <c:v>Муниципальная программа "Развитие молодежной политики, физической культуры, спорта и туризма в Черемховском районном муниципальном образовании" - 0,23 %</c:v>
                </c:pt>
                <c:pt idx="8">
                  <c:v>Муниципальная программа "Здоровье населения в Черемховском районном муниципальном образовании" - 0,01 %</c:v>
                </c:pt>
                <c:pt idx="9">
                  <c:v>Муниципальная программа "Социальная поддержка населения Черемховского районного муниципального образования" - 0,01 %</c:v>
                </c:pt>
              </c:strCache>
            </c:strRef>
          </c:cat>
          <c:val>
            <c:numRef>
              <c:f>Исполнение_22!$C$7:$C$16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5F-476E-9C99-79C035C62DC9}"/>
            </c:ext>
          </c:extLst>
        </c:ser>
        <c:ser>
          <c:idx val="1"/>
          <c:order val="1"/>
          <c:explosion val="19"/>
          <c:dPt>
            <c:idx val="0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1-8F5F-476E-9C99-79C035C62DC9}"/>
              </c:ext>
            </c:extLst>
          </c:dPt>
          <c:cat>
            <c:strRef>
              <c:f>Исполнение_22!$B$7:$B$16</c:f>
              <c:strCache>
                <c:ptCount val="10"/>
                <c:pt idx="0">
                  <c:v>Муниципальная программа "Развитие образования Черемховского района"  - 74,34 %</c:v>
                </c:pt>
                <c:pt idx="1">
                  <c:v>Муниципальная программа "Сохранение и развитие культуры в Черемховском районном муниципальном образовании "  - 3,71 %</c:v>
                </c:pt>
                <c:pt idx="2">
                  <c:v>Муниципальная программа "Жилищно-коммунальный комплекс и развитие инфраструктуры в Черемховском районном муниципальном образовании"  - 1,72 %</c:v>
                </c:pt>
                <c:pt idx="3">
                  <c:v>Муниципальная программа "Управление муниципальными финансами Черемховского районного муниципального образования"  - 12,32 %</c:v>
                </c:pt>
                <c:pt idx="4">
                  <c:v>Муниципальная программа "Управление муниципальным имуществом Черемховского районного муниципального образования" - 3,12 % </c:v>
                </c:pt>
                <c:pt idx="5">
                  <c:v>Муниципальная программа "Муниципальное управление в Черемховском районном муниципальном образовании" - 4,09 % </c:v>
                </c:pt>
                <c:pt idx="6">
                  <c:v>Муниципальная программа "Безопасность жизнедеятельности в Черемховском районном муниципальном образовании" - 0,45 %</c:v>
                </c:pt>
                <c:pt idx="7">
                  <c:v>Муниципальная программа "Развитие молодежной политики, физической культуры, спорта и туризма в Черемховском районном муниципальном образовании" - 0,23 %</c:v>
                </c:pt>
                <c:pt idx="8">
                  <c:v>Муниципальная программа "Здоровье населения в Черемховском районном муниципальном образовании" - 0,01 %</c:v>
                </c:pt>
                <c:pt idx="9">
                  <c:v>Муниципальная программа "Социальная поддержка населения Черемховского районного муниципального образования" - 0,01 %</c:v>
                </c:pt>
              </c:strCache>
            </c:strRef>
          </c:cat>
          <c:val>
            <c:numRef>
              <c:f>Исполнение_22!$D$7:$D$16</c:f>
              <c:numCache>
                <c:formatCode>#,##0.0;[Red]\-#,##0.0;0.0</c:formatCode>
                <c:ptCount val="10"/>
                <c:pt idx="0">
                  <c:v>1316947.6000000001</c:v>
                </c:pt>
                <c:pt idx="1">
                  <c:v>65758.5</c:v>
                </c:pt>
                <c:pt idx="2">
                  <c:v>30484.6</c:v>
                </c:pt>
                <c:pt idx="3">
                  <c:v>218209.9</c:v>
                </c:pt>
                <c:pt idx="4">
                  <c:v>55266.5</c:v>
                </c:pt>
                <c:pt idx="5">
                  <c:v>72438.2</c:v>
                </c:pt>
                <c:pt idx="6">
                  <c:v>7880.3</c:v>
                </c:pt>
                <c:pt idx="7">
                  <c:v>4140.2</c:v>
                </c:pt>
                <c:pt idx="8">
                  <c:v>101.6</c:v>
                </c:pt>
                <c:pt idx="9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5F-476E-9C99-79C035C62DC9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54186569382179872"/>
          <c:y val="0.17192921350373541"/>
          <c:w val="0.40464816063411668"/>
          <c:h val="0.76637764049880841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0"/>
      <c:rotY val="48"/>
      <c:depthPercent val="250"/>
      <c:perspective val="160"/>
    </c:view3D>
    <c:plotArea>
      <c:layout>
        <c:manualLayout>
          <c:layoutTarget val="inner"/>
          <c:xMode val="edge"/>
          <c:yMode val="edge"/>
          <c:x val="0"/>
          <c:y val="0.15555555555555556"/>
          <c:w val="0.63333333333333364"/>
          <c:h val="0.84444444444444611"/>
        </c:manualLayout>
      </c:layout>
      <c:pie3DChart>
        <c:varyColors val="1"/>
        <c:dLbls/>
      </c:pie3DChart>
      <c:spPr>
        <a:noFill/>
        <a:ln w="25400">
          <a:noFill/>
        </a:ln>
      </c:spPr>
    </c:plotArea>
    <c:plotVisOnly val="1"/>
    <c:dispBlanksAs val="zero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BFCB0-5087-4AF5-80BA-370DB9585FAE}" type="doc">
      <dgm:prSet loTypeId="urn:microsoft.com/office/officeart/2005/8/layout/vList6" loCatId="list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A15293-D621-438C-9B06-9610204ACCE6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НДФЛ</a:t>
          </a:r>
        </a:p>
      </dgm:t>
    </dgm:pt>
    <dgm:pt modelId="{AD9768AB-AD8A-4782-BC29-8500F7F2C309}" type="parTrans" cxnId="{9C014A72-8D4A-4CC8-ABA6-731246CE870A}">
      <dgm:prSet/>
      <dgm:spPr/>
      <dgm:t>
        <a:bodyPr/>
        <a:lstStyle/>
        <a:p>
          <a:endParaRPr lang="ru-RU"/>
        </a:p>
      </dgm:t>
    </dgm:pt>
    <dgm:pt modelId="{7B24FE9E-417F-4CFF-B840-835C0867FBAC}" type="sibTrans" cxnId="{9C014A72-8D4A-4CC8-ABA6-731246CE870A}">
      <dgm:prSet/>
      <dgm:spPr/>
      <dgm:t>
        <a:bodyPr/>
        <a:lstStyle/>
        <a:p>
          <a:endParaRPr lang="ru-RU"/>
        </a:p>
      </dgm:t>
    </dgm:pt>
    <dgm:pt modelId="{97F377A3-012F-47A6-83EB-4359A36FC990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110 503,9</a:t>
          </a:r>
        </a:p>
      </dgm:t>
    </dgm:pt>
    <dgm:pt modelId="{ABC993B7-AC1B-4503-A2B8-86C969D51205}" type="parTrans" cxnId="{EB80B257-78B1-46E9-91B3-0A0D3E76BCFC}">
      <dgm:prSet/>
      <dgm:spPr/>
      <dgm:t>
        <a:bodyPr/>
        <a:lstStyle/>
        <a:p>
          <a:endParaRPr lang="ru-RU"/>
        </a:p>
      </dgm:t>
    </dgm:pt>
    <dgm:pt modelId="{3BF1A595-4567-4794-8213-C103FD7E5CE7}" type="sibTrans" cxnId="{EB80B257-78B1-46E9-91B3-0A0D3E76BCFC}">
      <dgm:prSet/>
      <dgm:spPr/>
      <dgm:t>
        <a:bodyPr/>
        <a:lstStyle/>
        <a:p>
          <a:endParaRPr lang="ru-RU"/>
        </a:p>
      </dgm:t>
    </dgm:pt>
    <dgm:pt modelId="{B7D5A8DF-AF96-492D-850B-8721371D8DDA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124 171,4</a:t>
          </a:r>
        </a:p>
      </dgm:t>
    </dgm:pt>
    <dgm:pt modelId="{0402072D-6B3F-43E9-BE6F-331C1A7F4883}" type="parTrans" cxnId="{5EAE2F00-299A-4D25-AD2C-E2CC208B4B1E}">
      <dgm:prSet/>
      <dgm:spPr/>
      <dgm:t>
        <a:bodyPr/>
        <a:lstStyle/>
        <a:p>
          <a:endParaRPr lang="ru-RU"/>
        </a:p>
      </dgm:t>
    </dgm:pt>
    <dgm:pt modelId="{B7047A68-6179-4CF1-A3D9-C07A10479260}" type="sibTrans" cxnId="{5EAE2F00-299A-4D25-AD2C-E2CC208B4B1E}">
      <dgm:prSet/>
      <dgm:spPr/>
      <dgm:t>
        <a:bodyPr/>
        <a:lstStyle/>
        <a:p>
          <a:endParaRPr lang="ru-RU"/>
        </a:p>
      </dgm:t>
    </dgm:pt>
    <dgm:pt modelId="{52A20AF0-9552-462D-8C0A-9D2A8259FF6C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АКЦИЗЫ</a:t>
          </a:r>
        </a:p>
      </dgm:t>
    </dgm:pt>
    <dgm:pt modelId="{BB169893-E7B8-43FB-BD4B-48C645017F7E}" type="parTrans" cxnId="{61EEC0A1-22B6-49B2-A01A-6CA10777A67F}">
      <dgm:prSet/>
      <dgm:spPr/>
      <dgm:t>
        <a:bodyPr/>
        <a:lstStyle/>
        <a:p>
          <a:endParaRPr lang="ru-RU"/>
        </a:p>
      </dgm:t>
    </dgm:pt>
    <dgm:pt modelId="{C4D7E5B4-DF88-4906-A66A-4AABBC08BC91}" type="sibTrans" cxnId="{61EEC0A1-22B6-49B2-A01A-6CA10777A67F}">
      <dgm:prSet/>
      <dgm:spPr/>
      <dgm:t>
        <a:bodyPr/>
        <a:lstStyle/>
        <a:p>
          <a:endParaRPr lang="ru-RU"/>
        </a:p>
      </dgm:t>
    </dgm:pt>
    <dgm:pt modelId="{B1884556-71AA-493C-B909-C46BD34EEABC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УСН</a:t>
          </a:r>
        </a:p>
      </dgm:t>
    </dgm:pt>
    <dgm:pt modelId="{B0AA6330-D000-4153-8847-CA217A1E37D3}" type="parTrans" cxnId="{79468EA7-8460-4CA1-BD81-17EF0707CEE5}">
      <dgm:prSet/>
      <dgm:spPr/>
      <dgm:t>
        <a:bodyPr/>
        <a:lstStyle/>
        <a:p>
          <a:endParaRPr lang="ru-RU"/>
        </a:p>
      </dgm:t>
    </dgm:pt>
    <dgm:pt modelId="{179FE068-30C8-4025-B460-33D9B11E76F3}" type="sibTrans" cxnId="{79468EA7-8460-4CA1-BD81-17EF0707CEE5}">
      <dgm:prSet/>
      <dgm:spPr/>
      <dgm:t>
        <a:bodyPr/>
        <a:lstStyle/>
        <a:p>
          <a:endParaRPr lang="ru-RU"/>
        </a:p>
      </dgm:t>
    </dgm:pt>
    <dgm:pt modelId="{093A89EA-0A42-4FC3-B044-2B2336E9A7A0}">
      <dgm:prSet custT="1"/>
      <dgm:spPr/>
      <dgm:t>
        <a:bodyPr/>
        <a:lstStyle/>
        <a:p>
          <a:r>
            <a:rPr lang="ru-RU" sz="1600" dirty="0">
              <a:latin typeface="+mj-lt"/>
              <a:cs typeface="Times New Roman" pitchFamily="18" charset="0"/>
            </a:rPr>
            <a:t>       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377,9</a:t>
          </a:r>
        </a:p>
      </dgm:t>
    </dgm:pt>
    <dgm:pt modelId="{CB2110D6-D22D-4694-8002-2774E4A66691}" type="parTrans" cxnId="{269C17DF-94A4-426D-97F8-89D219CA7C83}">
      <dgm:prSet/>
      <dgm:spPr/>
      <dgm:t>
        <a:bodyPr/>
        <a:lstStyle/>
        <a:p>
          <a:endParaRPr lang="ru-RU"/>
        </a:p>
      </dgm:t>
    </dgm:pt>
    <dgm:pt modelId="{92B7EC23-B6EB-4362-8E03-CCFEE09F97CA}" type="sibTrans" cxnId="{269C17DF-94A4-426D-97F8-89D219CA7C83}">
      <dgm:prSet/>
      <dgm:spPr/>
      <dgm:t>
        <a:bodyPr/>
        <a:lstStyle/>
        <a:p>
          <a:endParaRPr lang="ru-RU"/>
        </a:p>
      </dgm:t>
    </dgm:pt>
    <dgm:pt modelId="{FBFF2F7A-1ED4-4555-9B2F-3DC42E6EE24E}">
      <dgm:prSet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    449,0</a:t>
          </a:r>
        </a:p>
      </dgm:t>
    </dgm:pt>
    <dgm:pt modelId="{E4E73AD2-418A-4196-BECB-231B426423A5}" type="parTrans" cxnId="{65068115-8889-49A8-855B-C58C44FCBC27}">
      <dgm:prSet/>
      <dgm:spPr/>
      <dgm:t>
        <a:bodyPr/>
        <a:lstStyle/>
        <a:p>
          <a:endParaRPr lang="ru-RU"/>
        </a:p>
      </dgm:t>
    </dgm:pt>
    <dgm:pt modelId="{050C7D09-7C92-4300-96E0-055096B2501D}" type="sibTrans" cxnId="{65068115-8889-49A8-855B-C58C44FCBC27}">
      <dgm:prSet/>
      <dgm:spPr/>
      <dgm:t>
        <a:bodyPr/>
        <a:lstStyle/>
        <a:p>
          <a:endParaRPr lang="ru-RU"/>
        </a:p>
      </dgm:t>
    </dgm:pt>
    <dgm:pt modelId="{62498380-CB1C-462D-8EC0-CA4CBE0CF0D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ЕСХН</a:t>
          </a:r>
        </a:p>
      </dgm:t>
    </dgm:pt>
    <dgm:pt modelId="{C7E14BA4-F041-4893-9B9B-3069D8ED2AFF}" type="parTrans" cxnId="{E5D12698-67A7-4E72-A6C5-3E2E079A8C8F}">
      <dgm:prSet/>
      <dgm:spPr/>
      <dgm:t>
        <a:bodyPr/>
        <a:lstStyle/>
        <a:p>
          <a:endParaRPr lang="ru-RU"/>
        </a:p>
      </dgm:t>
    </dgm:pt>
    <dgm:pt modelId="{824C05AD-61A1-4FC3-9493-7EAB09B22C13}" type="sibTrans" cxnId="{E5D12698-67A7-4E72-A6C5-3E2E079A8C8F}">
      <dgm:prSet/>
      <dgm:spPr/>
      <dgm:t>
        <a:bodyPr/>
        <a:lstStyle/>
        <a:p>
          <a:endParaRPr lang="ru-RU"/>
        </a:p>
      </dgm:t>
    </dgm:pt>
    <dgm:pt modelId="{D43D946E-F211-461F-80AA-11F591F64FB4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     245,7</a:t>
          </a:r>
        </a:p>
      </dgm:t>
    </dgm:pt>
    <dgm:pt modelId="{B6AC08C2-AEA3-480D-80F7-2139D2A942A5}" type="sibTrans" cxnId="{15F97450-9FCB-4A0E-B142-C0A8924EF196}">
      <dgm:prSet/>
      <dgm:spPr/>
      <dgm:t>
        <a:bodyPr/>
        <a:lstStyle/>
        <a:p>
          <a:endParaRPr lang="ru-RU"/>
        </a:p>
      </dgm:t>
    </dgm:pt>
    <dgm:pt modelId="{21AD9338-AB57-4589-ADB8-4B70A3B4667F}" type="parTrans" cxnId="{15F97450-9FCB-4A0E-B142-C0A8924EF196}">
      <dgm:prSet/>
      <dgm:spPr/>
      <dgm:t>
        <a:bodyPr/>
        <a:lstStyle/>
        <a:p>
          <a:endParaRPr lang="ru-RU"/>
        </a:p>
      </dgm:t>
    </dgm:pt>
    <dgm:pt modelId="{EC725364-0D5B-4E48-A6B4-51273146F2D7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     205,6</a:t>
          </a:r>
        </a:p>
      </dgm:t>
    </dgm:pt>
    <dgm:pt modelId="{C6E8DCC0-A800-40F8-8075-AF16344598FB}" type="sibTrans" cxnId="{643C3B3E-85FA-48C5-91B6-48C1EE94B8B5}">
      <dgm:prSet/>
      <dgm:spPr/>
      <dgm:t>
        <a:bodyPr/>
        <a:lstStyle/>
        <a:p>
          <a:endParaRPr lang="ru-RU"/>
        </a:p>
      </dgm:t>
    </dgm:pt>
    <dgm:pt modelId="{AC6F3A92-286F-4397-B03B-D3DE3B48C7D3}" type="parTrans" cxnId="{643C3B3E-85FA-48C5-91B6-48C1EE94B8B5}">
      <dgm:prSet/>
      <dgm:spPr/>
      <dgm:t>
        <a:bodyPr/>
        <a:lstStyle/>
        <a:p>
          <a:endParaRPr lang="ru-RU"/>
        </a:p>
      </dgm:t>
    </dgm:pt>
    <dgm:pt modelId="{F9EADCCE-C264-482A-A0AC-9D3AAC65D2A1}">
      <dgm:prSet phldrT="[Текст]" custT="1"/>
      <dgm:spPr/>
      <dgm:t>
        <a:bodyPr/>
        <a:lstStyle/>
        <a:p>
          <a:r>
            <a:rPr lang="ru-RU" sz="1600" dirty="0">
              <a:latin typeface="+mj-lt"/>
              <a:cs typeface="Times New Roman" pitchFamily="18" charset="0"/>
            </a:rPr>
            <a:t>    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8 809,8</a:t>
          </a:r>
        </a:p>
      </dgm:t>
    </dgm:pt>
    <dgm:pt modelId="{D765BC13-8A55-4CE0-B905-2178A91A29E2}" type="parTrans" cxnId="{C887C542-B037-4681-A89A-9AF911E7D91D}">
      <dgm:prSet/>
      <dgm:spPr/>
      <dgm:t>
        <a:bodyPr/>
        <a:lstStyle/>
        <a:p>
          <a:endParaRPr lang="ru-RU"/>
        </a:p>
      </dgm:t>
    </dgm:pt>
    <dgm:pt modelId="{124DC0F2-FFB8-4662-8C0F-6513EE1DC5BC}" type="sibTrans" cxnId="{C887C542-B037-4681-A89A-9AF911E7D91D}">
      <dgm:prSet/>
      <dgm:spPr/>
      <dgm:t>
        <a:bodyPr/>
        <a:lstStyle/>
        <a:p>
          <a:endParaRPr lang="ru-RU"/>
        </a:p>
      </dgm:t>
    </dgm:pt>
    <dgm:pt modelId="{E4D91412-6B12-4BB9-88CF-62C33D700474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10 828,5</a:t>
          </a:r>
        </a:p>
      </dgm:t>
    </dgm:pt>
    <dgm:pt modelId="{0AC3FDF0-9AB0-4D6E-AE08-9F0E31C7F553}" type="parTrans" cxnId="{7F452F35-0187-462E-B3A4-C7C5A4C48F1F}">
      <dgm:prSet/>
      <dgm:spPr/>
      <dgm:t>
        <a:bodyPr/>
        <a:lstStyle/>
        <a:p>
          <a:endParaRPr lang="ru-RU"/>
        </a:p>
      </dgm:t>
    </dgm:pt>
    <dgm:pt modelId="{755524C2-5014-4A8F-9F2E-BF086B99AC6B}" type="sibTrans" cxnId="{7F452F35-0187-462E-B3A4-C7C5A4C48F1F}">
      <dgm:prSet/>
      <dgm:spPr/>
      <dgm:t>
        <a:bodyPr/>
        <a:lstStyle/>
        <a:p>
          <a:endParaRPr lang="ru-RU"/>
        </a:p>
      </dgm:t>
    </dgm:pt>
    <dgm:pt modelId="{E4BE406D-639A-48B1-959C-F3B4E030858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Патент</a:t>
          </a:r>
        </a:p>
      </dgm:t>
    </dgm:pt>
    <dgm:pt modelId="{8F7C5827-3137-43FD-9524-F4025D55E7EE}" type="parTrans" cxnId="{3DFB8268-B982-4343-BBA0-11BEF167E147}">
      <dgm:prSet/>
      <dgm:spPr/>
      <dgm:t>
        <a:bodyPr/>
        <a:lstStyle/>
        <a:p>
          <a:endParaRPr lang="ru-RU"/>
        </a:p>
      </dgm:t>
    </dgm:pt>
    <dgm:pt modelId="{B8C27B39-F7D7-429C-AE1D-6B5B57B5463C}" type="sibTrans" cxnId="{3DFB8268-B982-4343-BBA0-11BEF167E147}">
      <dgm:prSet/>
      <dgm:spPr/>
      <dgm:t>
        <a:bodyPr/>
        <a:lstStyle/>
        <a:p>
          <a:endParaRPr lang="ru-RU"/>
        </a:p>
      </dgm:t>
    </dgm:pt>
    <dgm:pt modelId="{9E94BFFC-B74C-4C43-98E7-0D54671D44FF}">
      <dgm:prSet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     689,2</a:t>
          </a:r>
        </a:p>
      </dgm:t>
    </dgm:pt>
    <dgm:pt modelId="{AB1253EB-F9AE-41C1-B147-DD590B78084C}" type="parTrans" cxnId="{40E9DC5A-9D8B-48A1-BE0B-05317FDFEA76}">
      <dgm:prSet/>
      <dgm:spPr/>
      <dgm:t>
        <a:bodyPr/>
        <a:lstStyle/>
        <a:p>
          <a:endParaRPr lang="ru-RU"/>
        </a:p>
      </dgm:t>
    </dgm:pt>
    <dgm:pt modelId="{A57CCE69-6F3C-4CB8-9E16-EF799E06B02A}" type="sibTrans" cxnId="{40E9DC5A-9D8B-48A1-BE0B-05317FDFEA76}">
      <dgm:prSet/>
      <dgm:spPr/>
      <dgm:t>
        <a:bodyPr/>
        <a:lstStyle/>
        <a:p>
          <a:endParaRPr lang="ru-RU"/>
        </a:p>
      </dgm:t>
    </dgm:pt>
    <dgm:pt modelId="{978F143C-0BB3-4CB8-A6D2-FEFAB91E9E0D}">
      <dgm:prSet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     535,9</a:t>
          </a:r>
        </a:p>
      </dgm:t>
    </dgm:pt>
    <dgm:pt modelId="{F72C6BF1-A8FD-46B0-8DDD-68024B9BD806}" type="parTrans" cxnId="{CAEC0603-86C7-49F6-B69C-418A4F26665F}">
      <dgm:prSet/>
      <dgm:spPr/>
      <dgm:t>
        <a:bodyPr/>
        <a:lstStyle/>
        <a:p>
          <a:endParaRPr lang="ru-RU"/>
        </a:p>
      </dgm:t>
    </dgm:pt>
    <dgm:pt modelId="{3B4EB059-890B-4FC7-8799-F23026C88BED}" type="sibTrans" cxnId="{CAEC0603-86C7-49F6-B69C-418A4F26665F}">
      <dgm:prSet/>
      <dgm:spPr/>
      <dgm:t>
        <a:bodyPr/>
        <a:lstStyle/>
        <a:p>
          <a:endParaRPr lang="ru-RU"/>
        </a:p>
      </dgm:t>
    </dgm:pt>
    <dgm:pt modelId="{1381BFF7-F5E4-46F9-9170-1DA8838D2D73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3802E932-2C10-4142-A81D-8BDA5CD7E692}" type="parTrans" cxnId="{F0D412E0-900F-445C-9EC6-B801F81A7365}">
      <dgm:prSet/>
      <dgm:spPr/>
      <dgm:t>
        <a:bodyPr/>
        <a:lstStyle/>
        <a:p>
          <a:endParaRPr lang="ru-RU"/>
        </a:p>
      </dgm:t>
    </dgm:pt>
    <dgm:pt modelId="{D2777BCE-D6B1-4F5E-94FA-AD533E1A2D37}" type="sibTrans" cxnId="{F0D412E0-900F-445C-9EC6-B801F81A7365}">
      <dgm:prSet/>
      <dgm:spPr/>
      <dgm:t>
        <a:bodyPr/>
        <a:lstStyle/>
        <a:p>
          <a:endParaRPr lang="ru-RU"/>
        </a:p>
      </dgm:t>
    </dgm:pt>
    <dgm:pt modelId="{5983D5DA-81F7-4241-8F95-20D81ADBEEB5}">
      <dgm:prSet custT="1"/>
      <dgm:spPr/>
      <dgm:t>
        <a:bodyPr/>
        <a:lstStyle/>
        <a:p>
          <a:r>
            <a:rPr lang="ru-RU" sz="1600" dirty="0">
              <a:latin typeface="+mj-lt"/>
              <a:cs typeface="Times New Roman" pitchFamily="18" charset="0"/>
            </a:rPr>
            <a:t>    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2 707,9</a:t>
          </a:r>
        </a:p>
      </dgm:t>
    </dgm:pt>
    <dgm:pt modelId="{11522EDA-AD55-4DA3-A495-4DAE9291BB19}" type="parTrans" cxnId="{91DB38C4-2850-4C44-9B8F-DDE269DD2AC0}">
      <dgm:prSet/>
      <dgm:spPr/>
      <dgm:t>
        <a:bodyPr/>
        <a:lstStyle/>
        <a:p>
          <a:endParaRPr lang="ru-RU"/>
        </a:p>
      </dgm:t>
    </dgm:pt>
    <dgm:pt modelId="{C1F23FE2-E1C4-43E7-8633-2AEC2B27730A}" type="sibTrans" cxnId="{91DB38C4-2850-4C44-9B8F-DDE269DD2AC0}">
      <dgm:prSet/>
      <dgm:spPr/>
      <dgm:t>
        <a:bodyPr/>
        <a:lstStyle/>
        <a:p>
          <a:endParaRPr lang="ru-RU"/>
        </a:p>
      </dgm:t>
    </dgm:pt>
    <dgm:pt modelId="{9976F0AD-18FE-4C52-8AE1-FB43D7F808DD}">
      <dgm:prSet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  2 904,4</a:t>
          </a:r>
        </a:p>
      </dgm:t>
    </dgm:pt>
    <dgm:pt modelId="{757D0F50-E037-4183-9798-31246F12C282}" type="parTrans" cxnId="{8957F55A-54C6-4323-933F-8706F1F2A44C}">
      <dgm:prSet/>
      <dgm:spPr/>
      <dgm:t>
        <a:bodyPr/>
        <a:lstStyle/>
        <a:p>
          <a:endParaRPr lang="ru-RU"/>
        </a:p>
      </dgm:t>
    </dgm:pt>
    <dgm:pt modelId="{9ADD276D-C8AB-4147-B2A3-86EEE1254D67}" type="sibTrans" cxnId="{8957F55A-54C6-4323-933F-8706F1F2A44C}">
      <dgm:prSet/>
      <dgm:spPr/>
      <dgm:t>
        <a:bodyPr/>
        <a:lstStyle/>
        <a:p>
          <a:endParaRPr lang="ru-RU"/>
        </a:p>
      </dgm:t>
    </dgm:pt>
    <dgm:pt modelId="{A90F04B9-BA51-4018-982F-66C00187B3E8}" type="pres">
      <dgm:prSet presAssocID="{8AFBFCB0-5087-4AF5-80BA-370DB9585FA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279A31-87A4-4145-8794-1F9461780B7B}" type="pres">
      <dgm:prSet presAssocID="{35A15293-D621-438C-9B06-9610204ACCE6}" presName="linNode" presStyleCnt="0"/>
      <dgm:spPr/>
    </dgm:pt>
    <dgm:pt modelId="{E16AFCB8-1FD5-43C4-8529-FF1428E921F5}" type="pres">
      <dgm:prSet presAssocID="{35A15293-D621-438C-9B06-9610204ACCE6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2A552-7168-4A9B-8620-7C829ACC564D}" type="pres">
      <dgm:prSet presAssocID="{35A15293-D621-438C-9B06-9610204ACCE6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646C5-45B9-4F7E-A1C8-A6583C73E4A7}" type="pres">
      <dgm:prSet presAssocID="{7B24FE9E-417F-4CFF-B840-835C0867FBAC}" presName="spacing" presStyleCnt="0"/>
      <dgm:spPr/>
    </dgm:pt>
    <dgm:pt modelId="{703E52E7-5776-4914-894A-27655205FE4A}" type="pres">
      <dgm:prSet presAssocID="{52A20AF0-9552-462D-8C0A-9D2A8259FF6C}" presName="linNode" presStyleCnt="0"/>
      <dgm:spPr/>
    </dgm:pt>
    <dgm:pt modelId="{7C0189A2-5880-4D34-A063-B9F11F8220F1}" type="pres">
      <dgm:prSet presAssocID="{52A20AF0-9552-462D-8C0A-9D2A8259FF6C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4E84D-3A8A-48FE-92F4-A84B7C4A6576}" type="pres">
      <dgm:prSet presAssocID="{52A20AF0-9552-462D-8C0A-9D2A8259FF6C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B7956-13D4-4537-9DA9-267F81D3E07F}" type="pres">
      <dgm:prSet presAssocID="{C4D7E5B4-DF88-4906-A66A-4AABBC08BC91}" presName="spacing" presStyleCnt="0"/>
      <dgm:spPr/>
    </dgm:pt>
    <dgm:pt modelId="{FD9A711B-8228-4B3C-B4B7-A00BA3B5D5D3}" type="pres">
      <dgm:prSet presAssocID="{B1884556-71AA-493C-B909-C46BD34EEABC}" presName="linNode" presStyleCnt="0"/>
      <dgm:spPr/>
    </dgm:pt>
    <dgm:pt modelId="{FE59F70F-C140-4325-89A2-2B99D46B0CA4}" type="pres">
      <dgm:prSet presAssocID="{B1884556-71AA-493C-B909-C46BD34EEABC}" presName="parentShp" presStyleLbl="node1" presStyleIdx="2" presStyleCnt="6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73DFB-EB76-4B76-B19B-5804D5BC30B9}" type="pres">
      <dgm:prSet presAssocID="{B1884556-71AA-493C-B909-C46BD34EEABC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7827A-7D93-4ED2-A042-2E8B7F62D53F}" type="pres">
      <dgm:prSet presAssocID="{179FE068-30C8-4025-B460-33D9B11E76F3}" presName="spacing" presStyleCnt="0"/>
      <dgm:spPr/>
    </dgm:pt>
    <dgm:pt modelId="{72D864EC-995B-4516-BBEE-6900DC5A57A3}" type="pres">
      <dgm:prSet presAssocID="{62498380-CB1C-462D-8EC0-CA4CBE0CF0D1}" presName="linNode" presStyleCnt="0"/>
      <dgm:spPr/>
    </dgm:pt>
    <dgm:pt modelId="{9A6C3DF4-F57B-4514-8011-443DE70A2301}" type="pres">
      <dgm:prSet presAssocID="{62498380-CB1C-462D-8EC0-CA4CBE0CF0D1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6A0C3-B7BB-4449-9398-9E6CBB6EFC07}" type="pres">
      <dgm:prSet presAssocID="{62498380-CB1C-462D-8EC0-CA4CBE0CF0D1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1486B-D0E0-4802-9FDE-7FFB234BC5E3}" type="pres">
      <dgm:prSet presAssocID="{824C05AD-61A1-4FC3-9493-7EAB09B22C13}" presName="spacing" presStyleCnt="0"/>
      <dgm:spPr/>
    </dgm:pt>
    <dgm:pt modelId="{529AA2F1-D324-4733-B66A-F5F35869AE6C}" type="pres">
      <dgm:prSet presAssocID="{E4BE406D-639A-48B1-959C-F3B4E030858B}" presName="linNode" presStyleCnt="0"/>
      <dgm:spPr/>
    </dgm:pt>
    <dgm:pt modelId="{E44676F0-DF31-4B12-9B4D-48DD844E970B}" type="pres">
      <dgm:prSet presAssocID="{E4BE406D-639A-48B1-959C-F3B4E030858B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30A5-9340-459A-8AC2-1EC5C73A4C1C}" type="pres">
      <dgm:prSet presAssocID="{E4BE406D-639A-48B1-959C-F3B4E030858B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17FA6-042C-4481-ABCB-7D3EF36A7A25}" type="pres">
      <dgm:prSet presAssocID="{B8C27B39-F7D7-429C-AE1D-6B5B57B5463C}" presName="spacing" presStyleCnt="0"/>
      <dgm:spPr/>
    </dgm:pt>
    <dgm:pt modelId="{75AB6010-4A2B-442A-B0C2-FE257E37DAA6}" type="pres">
      <dgm:prSet presAssocID="{1381BFF7-F5E4-46F9-9170-1DA8838D2D73}" presName="linNode" presStyleCnt="0"/>
      <dgm:spPr/>
    </dgm:pt>
    <dgm:pt modelId="{2BC0E0F3-9F3B-4BD6-A210-5560838E7AB7}" type="pres">
      <dgm:prSet presAssocID="{1381BFF7-F5E4-46F9-9170-1DA8838D2D73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5C293-0D1A-40BB-B4E2-3D2A9038626A}" type="pres">
      <dgm:prSet presAssocID="{1381BFF7-F5E4-46F9-9170-1DA8838D2D73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80B257-78B1-46E9-91B3-0A0D3E76BCFC}" srcId="{35A15293-D621-438C-9B06-9610204ACCE6}" destId="{97F377A3-012F-47A6-83EB-4359A36FC990}" srcOrd="0" destOrd="0" parTransId="{ABC993B7-AC1B-4503-A2B8-86C969D51205}" sibTransId="{3BF1A595-4567-4794-8213-C103FD7E5CE7}"/>
    <dgm:cxn modelId="{91DB38C4-2850-4C44-9B8F-DDE269DD2AC0}" srcId="{E4BE406D-639A-48B1-959C-F3B4E030858B}" destId="{5983D5DA-81F7-4241-8F95-20D81ADBEEB5}" srcOrd="0" destOrd="0" parTransId="{11522EDA-AD55-4DA3-A495-4DAE9291BB19}" sibTransId="{C1F23FE2-E1C4-43E7-8633-2AEC2B27730A}"/>
    <dgm:cxn modelId="{A0FB9573-1134-4D6D-9872-931F83AF4FCB}" type="presOf" srcId="{E4BE406D-639A-48B1-959C-F3B4E030858B}" destId="{E44676F0-DF31-4B12-9B4D-48DD844E970B}" srcOrd="0" destOrd="0" presId="urn:microsoft.com/office/officeart/2005/8/layout/vList6"/>
    <dgm:cxn modelId="{643C3B3E-85FA-48C5-91B6-48C1EE94B8B5}" srcId="{1381BFF7-F5E4-46F9-9170-1DA8838D2D73}" destId="{EC725364-0D5B-4E48-A6B4-51273146F2D7}" srcOrd="0" destOrd="0" parTransId="{AC6F3A92-286F-4397-B03B-D3DE3B48C7D3}" sibTransId="{C6E8DCC0-A800-40F8-8075-AF16344598FB}"/>
    <dgm:cxn modelId="{067EBB79-0E57-4365-9C49-84B73F4DE8D7}" type="presOf" srcId="{093A89EA-0A42-4FC3-B044-2B2336E9A7A0}" destId="{6984E84D-3A8A-48FE-92F4-A84B7C4A6576}" srcOrd="0" destOrd="0" presId="urn:microsoft.com/office/officeart/2005/8/layout/vList6"/>
    <dgm:cxn modelId="{E5D12698-67A7-4E72-A6C5-3E2E079A8C8F}" srcId="{8AFBFCB0-5087-4AF5-80BA-370DB9585FAE}" destId="{62498380-CB1C-462D-8EC0-CA4CBE0CF0D1}" srcOrd="3" destOrd="0" parTransId="{C7E14BA4-F041-4893-9B9B-3069D8ED2AFF}" sibTransId="{824C05AD-61A1-4FC3-9493-7EAB09B22C13}"/>
    <dgm:cxn modelId="{15F97450-9FCB-4A0E-B142-C0A8924EF196}" srcId="{1381BFF7-F5E4-46F9-9170-1DA8838D2D73}" destId="{D43D946E-F211-461F-80AA-11F591F64FB4}" srcOrd="1" destOrd="0" parTransId="{21AD9338-AB57-4589-ADB8-4B70A3B4667F}" sibTransId="{B6AC08C2-AEA3-480D-80F7-2139D2A942A5}"/>
    <dgm:cxn modelId="{652E7B31-861D-4C1E-B814-C1DDEA424AC8}" type="presOf" srcId="{9976F0AD-18FE-4C52-8AE1-FB43D7F808DD}" destId="{D19430A5-9340-459A-8AC2-1EC5C73A4C1C}" srcOrd="0" destOrd="1" presId="urn:microsoft.com/office/officeart/2005/8/layout/vList6"/>
    <dgm:cxn modelId="{79468EA7-8460-4CA1-BD81-17EF0707CEE5}" srcId="{8AFBFCB0-5087-4AF5-80BA-370DB9585FAE}" destId="{B1884556-71AA-493C-B909-C46BD34EEABC}" srcOrd="2" destOrd="0" parTransId="{B0AA6330-D000-4153-8847-CA217A1E37D3}" sibTransId="{179FE068-30C8-4025-B460-33D9B11E76F3}"/>
    <dgm:cxn modelId="{73D5596E-B787-4753-AC9E-EACBEFA4FC94}" type="presOf" srcId="{97F377A3-012F-47A6-83EB-4359A36FC990}" destId="{0B72A552-7168-4A9B-8620-7C829ACC564D}" srcOrd="0" destOrd="0" presId="urn:microsoft.com/office/officeart/2005/8/layout/vList6"/>
    <dgm:cxn modelId="{9C014A72-8D4A-4CC8-ABA6-731246CE870A}" srcId="{8AFBFCB0-5087-4AF5-80BA-370DB9585FAE}" destId="{35A15293-D621-438C-9B06-9610204ACCE6}" srcOrd="0" destOrd="0" parTransId="{AD9768AB-AD8A-4782-BC29-8500F7F2C309}" sibTransId="{7B24FE9E-417F-4CFF-B840-835C0867FBAC}"/>
    <dgm:cxn modelId="{1E2825A6-89A1-4774-81CF-A35A51A7D042}" type="presOf" srcId="{EC725364-0D5B-4E48-A6B4-51273146F2D7}" destId="{F6F5C293-0D1A-40BB-B4E2-3D2A9038626A}" srcOrd="0" destOrd="0" presId="urn:microsoft.com/office/officeart/2005/8/layout/vList6"/>
    <dgm:cxn modelId="{13EB71D1-82DF-4CBD-8891-1A35613029A3}" type="presOf" srcId="{B1884556-71AA-493C-B909-C46BD34EEABC}" destId="{FE59F70F-C140-4325-89A2-2B99D46B0CA4}" srcOrd="0" destOrd="0" presId="urn:microsoft.com/office/officeart/2005/8/layout/vList6"/>
    <dgm:cxn modelId="{5EAE2F00-299A-4D25-AD2C-E2CC208B4B1E}" srcId="{35A15293-D621-438C-9B06-9610204ACCE6}" destId="{B7D5A8DF-AF96-492D-850B-8721371D8DDA}" srcOrd="1" destOrd="0" parTransId="{0402072D-6B3F-43E9-BE6F-331C1A7F4883}" sibTransId="{B7047A68-6179-4CF1-A3D9-C07A10479260}"/>
    <dgm:cxn modelId="{CC04D665-AFAD-4833-8C81-6018629DC7B7}" type="presOf" srcId="{978F143C-0BB3-4CB8-A6D2-FEFAB91E9E0D}" destId="{F9A6A0C3-B7BB-4449-9398-9E6CBB6EFC07}" srcOrd="0" destOrd="1" presId="urn:microsoft.com/office/officeart/2005/8/layout/vList6"/>
    <dgm:cxn modelId="{1BADF16A-517F-4986-819E-6C3F8B90C7E2}" type="presOf" srcId="{D43D946E-F211-461F-80AA-11F591F64FB4}" destId="{F6F5C293-0D1A-40BB-B4E2-3D2A9038626A}" srcOrd="0" destOrd="1" presId="urn:microsoft.com/office/officeart/2005/8/layout/vList6"/>
    <dgm:cxn modelId="{2BD8675F-78A5-444C-BC53-B15AA1D4462A}" type="presOf" srcId="{8AFBFCB0-5087-4AF5-80BA-370DB9585FAE}" destId="{A90F04B9-BA51-4018-982F-66C00187B3E8}" srcOrd="0" destOrd="0" presId="urn:microsoft.com/office/officeart/2005/8/layout/vList6"/>
    <dgm:cxn modelId="{715B897E-6DFB-4F22-B5ED-B62C850BB12F}" type="presOf" srcId="{35A15293-D621-438C-9B06-9610204ACCE6}" destId="{E16AFCB8-1FD5-43C4-8529-FF1428E921F5}" srcOrd="0" destOrd="0" presId="urn:microsoft.com/office/officeart/2005/8/layout/vList6"/>
    <dgm:cxn modelId="{F0D412E0-900F-445C-9EC6-B801F81A7365}" srcId="{8AFBFCB0-5087-4AF5-80BA-370DB9585FAE}" destId="{1381BFF7-F5E4-46F9-9170-1DA8838D2D73}" srcOrd="5" destOrd="0" parTransId="{3802E932-2C10-4142-A81D-8BDA5CD7E692}" sibTransId="{D2777BCE-D6B1-4F5E-94FA-AD533E1A2D37}"/>
    <dgm:cxn modelId="{F789E739-0BC9-443B-B8B1-DB59E5900413}" type="presOf" srcId="{62498380-CB1C-462D-8EC0-CA4CBE0CF0D1}" destId="{9A6C3DF4-F57B-4514-8011-443DE70A2301}" srcOrd="0" destOrd="0" presId="urn:microsoft.com/office/officeart/2005/8/layout/vList6"/>
    <dgm:cxn modelId="{20369365-91B1-4167-A447-91E8FC400913}" type="presOf" srcId="{E4D91412-6B12-4BB9-88CF-62C33D700474}" destId="{87073DFB-EB76-4B76-B19B-5804D5BC30B9}" srcOrd="0" destOrd="1" presId="urn:microsoft.com/office/officeart/2005/8/layout/vList6"/>
    <dgm:cxn modelId="{19266F97-8644-4247-BD98-992779400B07}" type="presOf" srcId="{1381BFF7-F5E4-46F9-9170-1DA8838D2D73}" destId="{2BC0E0F3-9F3B-4BD6-A210-5560838E7AB7}" srcOrd="0" destOrd="0" presId="urn:microsoft.com/office/officeart/2005/8/layout/vList6"/>
    <dgm:cxn modelId="{65068115-8889-49A8-855B-C58C44FCBC27}" srcId="{52A20AF0-9552-462D-8C0A-9D2A8259FF6C}" destId="{FBFF2F7A-1ED4-4555-9B2F-3DC42E6EE24E}" srcOrd="1" destOrd="0" parTransId="{E4E73AD2-418A-4196-BECB-231B426423A5}" sibTransId="{050C7D09-7C92-4300-96E0-055096B2501D}"/>
    <dgm:cxn modelId="{8957F55A-54C6-4323-933F-8706F1F2A44C}" srcId="{E4BE406D-639A-48B1-959C-F3B4E030858B}" destId="{9976F0AD-18FE-4C52-8AE1-FB43D7F808DD}" srcOrd="1" destOrd="0" parTransId="{757D0F50-E037-4183-9798-31246F12C282}" sibTransId="{9ADD276D-C8AB-4147-B2A3-86EEE1254D67}"/>
    <dgm:cxn modelId="{3DFB8268-B982-4343-BBA0-11BEF167E147}" srcId="{8AFBFCB0-5087-4AF5-80BA-370DB9585FAE}" destId="{E4BE406D-639A-48B1-959C-F3B4E030858B}" srcOrd="4" destOrd="0" parTransId="{8F7C5827-3137-43FD-9524-F4025D55E7EE}" sibTransId="{B8C27B39-F7D7-429C-AE1D-6B5B57B5463C}"/>
    <dgm:cxn modelId="{40E9DC5A-9D8B-48A1-BE0B-05317FDFEA76}" srcId="{62498380-CB1C-462D-8EC0-CA4CBE0CF0D1}" destId="{9E94BFFC-B74C-4C43-98E7-0D54671D44FF}" srcOrd="0" destOrd="0" parTransId="{AB1253EB-F9AE-41C1-B147-DD590B78084C}" sibTransId="{A57CCE69-6F3C-4CB8-9E16-EF799E06B02A}"/>
    <dgm:cxn modelId="{269C17DF-94A4-426D-97F8-89D219CA7C83}" srcId="{52A20AF0-9552-462D-8C0A-9D2A8259FF6C}" destId="{093A89EA-0A42-4FC3-B044-2B2336E9A7A0}" srcOrd="0" destOrd="0" parTransId="{CB2110D6-D22D-4694-8002-2774E4A66691}" sibTransId="{92B7EC23-B6EB-4362-8E03-CCFEE09F97CA}"/>
    <dgm:cxn modelId="{9579C54B-34D0-43A9-A3D3-38F080C601A1}" type="presOf" srcId="{F9EADCCE-C264-482A-A0AC-9D3AAC65D2A1}" destId="{87073DFB-EB76-4B76-B19B-5804D5BC30B9}" srcOrd="0" destOrd="0" presId="urn:microsoft.com/office/officeart/2005/8/layout/vList6"/>
    <dgm:cxn modelId="{C887C542-B037-4681-A89A-9AF911E7D91D}" srcId="{B1884556-71AA-493C-B909-C46BD34EEABC}" destId="{F9EADCCE-C264-482A-A0AC-9D3AAC65D2A1}" srcOrd="0" destOrd="0" parTransId="{D765BC13-8A55-4CE0-B905-2178A91A29E2}" sibTransId="{124DC0F2-FFB8-4662-8C0F-6513EE1DC5BC}"/>
    <dgm:cxn modelId="{555C561E-98E9-40E5-91CB-F1868D995CBB}" type="presOf" srcId="{B7D5A8DF-AF96-492D-850B-8721371D8DDA}" destId="{0B72A552-7168-4A9B-8620-7C829ACC564D}" srcOrd="0" destOrd="1" presId="urn:microsoft.com/office/officeart/2005/8/layout/vList6"/>
    <dgm:cxn modelId="{5CD2CA79-612E-49E5-B2DD-8A50F4BF7F0C}" type="presOf" srcId="{52A20AF0-9552-462D-8C0A-9D2A8259FF6C}" destId="{7C0189A2-5880-4D34-A063-B9F11F8220F1}" srcOrd="0" destOrd="0" presId="urn:microsoft.com/office/officeart/2005/8/layout/vList6"/>
    <dgm:cxn modelId="{BAE42E0A-22D1-416E-900B-4026B6AB9016}" type="presOf" srcId="{9E94BFFC-B74C-4C43-98E7-0D54671D44FF}" destId="{F9A6A0C3-B7BB-4449-9398-9E6CBB6EFC07}" srcOrd="0" destOrd="0" presId="urn:microsoft.com/office/officeart/2005/8/layout/vList6"/>
    <dgm:cxn modelId="{61EEC0A1-22B6-49B2-A01A-6CA10777A67F}" srcId="{8AFBFCB0-5087-4AF5-80BA-370DB9585FAE}" destId="{52A20AF0-9552-462D-8C0A-9D2A8259FF6C}" srcOrd="1" destOrd="0" parTransId="{BB169893-E7B8-43FB-BD4B-48C645017F7E}" sibTransId="{C4D7E5B4-DF88-4906-A66A-4AABBC08BC91}"/>
    <dgm:cxn modelId="{CAEC0603-86C7-49F6-B69C-418A4F26665F}" srcId="{62498380-CB1C-462D-8EC0-CA4CBE0CF0D1}" destId="{978F143C-0BB3-4CB8-A6D2-FEFAB91E9E0D}" srcOrd="1" destOrd="0" parTransId="{F72C6BF1-A8FD-46B0-8DDD-68024B9BD806}" sibTransId="{3B4EB059-890B-4FC7-8799-F23026C88BED}"/>
    <dgm:cxn modelId="{D4C2CFA1-82F7-4C2C-BCA2-428BED0AF7CC}" type="presOf" srcId="{5983D5DA-81F7-4241-8F95-20D81ADBEEB5}" destId="{D19430A5-9340-459A-8AC2-1EC5C73A4C1C}" srcOrd="0" destOrd="0" presId="urn:microsoft.com/office/officeart/2005/8/layout/vList6"/>
    <dgm:cxn modelId="{7F452F35-0187-462E-B3A4-C7C5A4C48F1F}" srcId="{B1884556-71AA-493C-B909-C46BD34EEABC}" destId="{E4D91412-6B12-4BB9-88CF-62C33D700474}" srcOrd="1" destOrd="0" parTransId="{0AC3FDF0-9AB0-4D6E-AE08-9F0E31C7F553}" sibTransId="{755524C2-5014-4A8F-9F2E-BF086B99AC6B}"/>
    <dgm:cxn modelId="{68404627-103A-49C0-BFE9-AA3E6378C930}" type="presOf" srcId="{FBFF2F7A-1ED4-4555-9B2F-3DC42E6EE24E}" destId="{6984E84D-3A8A-48FE-92F4-A84B7C4A6576}" srcOrd="0" destOrd="1" presId="urn:microsoft.com/office/officeart/2005/8/layout/vList6"/>
    <dgm:cxn modelId="{ADD70B6E-B14B-4E7D-A5D6-C6CC892B8968}" type="presParOf" srcId="{A90F04B9-BA51-4018-982F-66C00187B3E8}" destId="{09279A31-87A4-4145-8794-1F9461780B7B}" srcOrd="0" destOrd="0" presId="urn:microsoft.com/office/officeart/2005/8/layout/vList6"/>
    <dgm:cxn modelId="{979799E1-2BA1-4411-B9DA-9AC368F6914C}" type="presParOf" srcId="{09279A31-87A4-4145-8794-1F9461780B7B}" destId="{E16AFCB8-1FD5-43C4-8529-FF1428E921F5}" srcOrd="0" destOrd="0" presId="urn:microsoft.com/office/officeart/2005/8/layout/vList6"/>
    <dgm:cxn modelId="{BABBFC88-BC48-44ED-9200-F546159A67E6}" type="presParOf" srcId="{09279A31-87A4-4145-8794-1F9461780B7B}" destId="{0B72A552-7168-4A9B-8620-7C829ACC564D}" srcOrd="1" destOrd="0" presId="urn:microsoft.com/office/officeart/2005/8/layout/vList6"/>
    <dgm:cxn modelId="{3A4AB968-8069-4583-9F88-D160AC830379}" type="presParOf" srcId="{A90F04B9-BA51-4018-982F-66C00187B3E8}" destId="{B1E646C5-45B9-4F7E-A1C8-A6583C73E4A7}" srcOrd="1" destOrd="0" presId="urn:microsoft.com/office/officeart/2005/8/layout/vList6"/>
    <dgm:cxn modelId="{4ECA4EE4-E173-4CF6-9E51-F9359448FCBA}" type="presParOf" srcId="{A90F04B9-BA51-4018-982F-66C00187B3E8}" destId="{703E52E7-5776-4914-894A-27655205FE4A}" srcOrd="2" destOrd="0" presId="urn:microsoft.com/office/officeart/2005/8/layout/vList6"/>
    <dgm:cxn modelId="{167EF7BB-A3AB-40BA-9EF7-A6CD836B8A7D}" type="presParOf" srcId="{703E52E7-5776-4914-894A-27655205FE4A}" destId="{7C0189A2-5880-4D34-A063-B9F11F8220F1}" srcOrd="0" destOrd="0" presId="urn:microsoft.com/office/officeart/2005/8/layout/vList6"/>
    <dgm:cxn modelId="{61DDCAE1-5F28-4721-94C4-D521467EB33F}" type="presParOf" srcId="{703E52E7-5776-4914-894A-27655205FE4A}" destId="{6984E84D-3A8A-48FE-92F4-A84B7C4A6576}" srcOrd="1" destOrd="0" presId="urn:microsoft.com/office/officeart/2005/8/layout/vList6"/>
    <dgm:cxn modelId="{774599B6-8066-41A6-BE13-D7E9F8965275}" type="presParOf" srcId="{A90F04B9-BA51-4018-982F-66C00187B3E8}" destId="{5C3B7956-13D4-4537-9DA9-267F81D3E07F}" srcOrd="3" destOrd="0" presId="urn:microsoft.com/office/officeart/2005/8/layout/vList6"/>
    <dgm:cxn modelId="{6B314585-B738-4E52-9002-574F5E0B3A7E}" type="presParOf" srcId="{A90F04B9-BA51-4018-982F-66C00187B3E8}" destId="{FD9A711B-8228-4B3C-B4B7-A00BA3B5D5D3}" srcOrd="4" destOrd="0" presId="urn:microsoft.com/office/officeart/2005/8/layout/vList6"/>
    <dgm:cxn modelId="{9C63840C-94A3-4EDA-A76C-9DA12649F9DB}" type="presParOf" srcId="{FD9A711B-8228-4B3C-B4B7-A00BA3B5D5D3}" destId="{FE59F70F-C140-4325-89A2-2B99D46B0CA4}" srcOrd="0" destOrd="0" presId="urn:microsoft.com/office/officeart/2005/8/layout/vList6"/>
    <dgm:cxn modelId="{990E1BF2-B68C-4F4F-9133-715B1571A2F3}" type="presParOf" srcId="{FD9A711B-8228-4B3C-B4B7-A00BA3B5D5D3}" destId="{87073DFB-EB76-4B76-B19B-5804D5BC30B9}" srcOrd="1" destOrd="0" presId="urn:microsoft.com/office/officeart/2005/8/layout/vList6"/>
    <dgm:cxn modelId="{77AC7525-7EEB-4C51-A3DF-47E72C3092C3}" type="presParOf" srcId="{A90F04B9-BA51-4018-982F-66C00187B3E8}" destId="{7EA7827A-7D93-4ED2-A042-2E8B7F62D53F}" srcOrd="5" destOrd="0" presId="urn:microsoft.com/office/officeart/2005/8/layout/vList6"/>
    <dgm:cxn modelId="{63BCDCAD-BCC9-47CA-85A5-3D6181A8376A}" type="presParOf" srcId="{A90F04B9-BA51-4018-982F-66C00187B3E8}" destId="{72D864EC-995B-4516-BBEE-6900DC5A57A3}" srcOrd="6" destOrd="0" presId="urn:microsoft.com/office/officeart/2005/8/layout/vList6"/>
    <dgm:cxn modelId="{B6B7AB2C-1D30-436F-93A1-8BF661E6ADC8}" type="presParOf" srcId="{72D864EC-995B-4516-BBEE-6900DC5A57A3}" destId="{9A6C3DF4-F57B-4514-8011-443DE70A2301}" srcOrd="0" destOrd="0" presId="urn:microsoft.com/office/officeart/2005/8/layout/vList6"/>
    <dgm:cxn modelId="{FA56706A-0536-4A7D-A9F3-DA8453E960FE}" type="presParOf" srcId="{72D864EC-995B-4516-BBEE-6900DC5A57A3}" destId="{F9A6A0C3-B7BB-4449-9398-9E6CBB6EFC07}" srcOrd="1" destOrd="0" presId="urn:microsoft.com/office/officeart/2005/8/layout/vList6"/>
    <dgm:cxn modelId="{EFF22EF0-20D7-4F80-B531-891C81E12C72}" type="presParOf" srcId="{A90F04B9-BA51-4018-982F-66C00187B3E8}" destId="{CA71486B-D0E0-4802-9FDE-7FFB234BC5E3}" srcOrd="7" destOrd="0" presId="urn:microsoft.com/office/officeart/2005/8/layout/vList6"/>
    <dgm:cxn modelId="{CC4D70DF-8DFE-4762-9B1F-2C9ED0EE7D13}" type="presParOf" srcId="{A90F04B9-BA51-4018-982F-66C00187B3E8}" destId="{529AA2F1-D324-4733-B66A-F5F35869AE6C}" srcOrd="8" destOrd="0" presId="urn:microsoft.com/office/officeart/2005/8/layout/vList6"/>
    <dgm:cxn modelId="{5FB06F53-91A4-41D1-B37C-51E8B203DD86}" type="presParOf" srcId="{529AA2F1-D324-4733-B66A-F5F35869AE6C}" destId="{E44676F0-DF31-4B12-9B4D-48DD844E970B}" srcOrd="0" destOrd="0" presId="urn:microsoft.com/office/officeart/2005/8/layout/vList6"/>
    <dgm:cxn modelId="{DF23A8AF-9C1A-47F1-AFAD-B2EE126B6576}" type="presParOf" srcId="{529AA2F1-D324-4733-B66A-F5F35869AE6C}" destId="{D19430A5-9340-459A-8AC2-1EC5C73A4C1C}" srcOrd="1" destOrd="0" presId="urn:microsoft.com/office/officeart/2005/8/layout/vList6"/>
    <dgm:cxn modelId="{326DD23A-F7A2-469B-8E2E-EDBEC69EFFD6}" type="presParOf" srcId="{A90F04B9-BA51-4018-982F-66C00187B3E8}" destId="{FD317FA6-042C-4481-ABCB-7D3EF36A7A25}" srcOrd="9" destOrd="0" presId="urn:microsoft.com/office/officeart/2005/8/layout/vList6"/>
    <dgm:cxn modelId="{8A2973E5-BE7C-4A12-A4E5-C41A5D251429}" type="presParOf" srcId="{A90F04B9-BA51-4018-982F-66C00187B3E8}" destId="{75AB6010-4A2B-442A-B0C2-FE257E37DAA6}" srcOrd="10" destOrd="0" presId="urn:microsoft.com/office/officeart/2005/8/layout/vList6"/>
    <dgm:cxn modelId="{93A1BB1F-E23C-4962-9241-099C6C04EA6D}" type="presParOf" srcId="{75AB6010-4A2B-442A-B0C2-FE257E37DAA6}" destId="{2BC0E0F3-9F3B-4BD6-A210-5560838E7AB7}" srcOrd="0" destOrd="0" presId="urn:microsoft.com/office/officeart/2005/8/layout/vList6"/>
    <dgm:cxn modelId="{CEADEFB9-C93B-4078-86E5-0C76C4884E55}" type="presParOf" srcId="{75AB6010-4A2B-442A-B0C2-FE257E37DAA6}" destId="{F6F5C293-0D1A-40BB-B4E2-3D2A903862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FBFCB0-5087-4AF5-80BA-370DB9585FAE}" type="doc">
      <dgm:prSet loTypeId="urn:microsoft.com/office/officeart/2005/8/layout/vList6" loCatId="list" qsTypeId="urn:microsoft.com/office/officeart/2005/8/quickstyle/3d2#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5A15293-D621-438C-9B06-9610204ACCE6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АРЕНДА</a:t>
          </a:r>
        </a:p>
      </dgm:t>
    </dgm:pt>
    <dgm:pt modelId="{AD9768AB-AD8A-4782-BC29-8500F7F2C309}" type="parTrans" cxnId="{9C014A72-8D4A-4CC8-ABA6-731246CE870A}">
      <dgm:prSet/>
      <dgm:spPr/>
      <dgm:t>
        <a:bodyPr/>
        <a:lstStyle/>
        <a:p>
          <a:endParaRPr lang="ru-RU"/>
        </a:p>
      </dgm:t>
    </dgm:pt>
    <dgm:pt modelId="{7B24FE9E-417F-4CFF-B840-835C0867FBAC}" type="sibTrans" cxnId="{9C014A72-8D4A-4CC8-ABA6-731246CE870A}">
      <dgm:prSet/>
      <dgm:spPr/>
      <dgm:t>
        <a:bodyPr/>
        <a:lstStyle/>
        <a:p>
          <a:endParaRPr lang="ru-RU"/>
        </a:p>
      </dgm:t>
    </dgm:pt>
    <dgm:pt modelId="{97F377A3-012F-47A6-83EB-4359A36FC990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Times New Roman" pitchFamily="18" charset="0"/>
            </a:rPr>
            <a:t>  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22 874,6</a:t>
          </a:r>
        </a:p>
      </dgm:t>
    </dgm:pt>
    <dgm:pt modelId="{ABC993B7-AC1B-4503-A2B8-86C969D51205}" type="parTrans" cxnId="{EB80B257-78B1-46E9-91B3-0A0D3E76BCFC}">
      <dgm:prSet/>
      <dgm:spPr/>
      <dgm:t>
        <a:bodyPr/>
        <a:lstStyle/>
        <a:p>
          <a:endParaRPr lang="ru-RU"/>
        </a:p>
      </dgm:t>
    </dgm:pt>
    <dgm:pt modelId="{3BF1A595-4567-4794-8213-C103FD7E5CE7}" type="sibTrans" cxnId="{EB80B257-78B1-46E9-91B3-0A0D3E76BCFC}">
      <dgm:prSet/>
      <dgm:spPr/>
      <dgm:t>
        <a:bodyPr/>
        <a:lstStyle/>
        <a:p>
          <a:endParaRPr lang="ru-RU"/>
        </a:p>
      </dgm:t>
    </dgm:pt>
    <dgm:pt modelId="{B7D5A8DF-AF96-492D-850B-8721371D8DDA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23 133,7</a:t>
          </a:r>
        </a:p>
      </dgm:t>
    </dgm:pt>
    <dgm:pt modelId="{0402072D-6B3F-43E9-BE6F-331C1A7F4883}" type="parTrans" cxnId="{5EAE2F00-299A-4D25-AD2C-E2CC208B4B1E}">
      <dgm:prSet/>
      <dgm:spPr/>
      <dgm:t>
        <a:bodyPr/>
        <a:lstStyle/>
        <a:p>
          <a:endParaRPr lang="ru-RU"/>
        </a:p>
      </dgm:t>
    </dgm:pt>
    <dgm:pt modelId="{B7047A68-6179-4CF1-A3D9-C07A10479260}" type="sibTrans" cxnId="{5EAE2F00-299A-4D25-AD2C-E2CC208B4B1E}">
      <dgm:prSet/>
      <dgm:spPr/>
      <dgm:t>
        <a:bodyPr/>
        <a:lstStyle/>
        <a:p>
          <a:endParaRPr lang="ru-RU"/>
        </a:p>
      </dgm:t>
    </dgm:pt>
    <dgm:pt modelId="{52A20AF0-9552-462D-8C0A-9D2A8259FF6C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BB169893-E7B8-43FB-BD4B-48C645017F7E}" type="parTrans" cxnId="{61EEC0A1-22B6-49B2-A01A-6CA10777A67F}">
      <dgm:prSet/>
      <dgm:spPr/>
      <dgm:t>
        <a:bodyPr/>
        <a:lstStyle/>
        <a:p>
          <a:endParaRPr lang="ru-RU"/>
        </a:p>
      </dgm:t>
    </dgm:pt>
    <dgm:pt modelId="{C4D7E5B4-DF88-4906-A66A-4AABBC08BC91}" type="sibTrans" cxnId="{61EEC0A1-22B6-49B2-A01A-6CA10777A67F}">
      <dgm:prSet/>
      <dgm:spPr/>
      <dgm:t>
        <a:bodyPr/>
        <a:lstStyle/>
        <a:p>
          <a:endParaRPr lang="ru-RU"/>
        </a:p>
      </dgm:t>
    </dgm:pt>
    <dgm:pt modelId="{B1884556-71AA-493C-B909-C46BD34EEABC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Платные услуги и компенсации затрат</a:t>
          </a:r>
        </a:p>
      </dgm:t>
    </dgm:pt>
    <dgm:pt modelId="{B0AA6330-D000-4153-8847-CA217A1E37D3}" type="parTrans" cxnId="{79468EA7-8460-4CA1-BD81-17EF0707CEE5}">
      <dgm:prSet/>
      <dgm:spPr/>
      <dgm:t>
        <a:bodyPr/>
        <a:lstStyle/>
        <a:p>
          <a:endParaRPr lang="ru-RU"/>
        </a:p>
      </dgm:t>
    </dgm:pt>
    <dgm:pt modelId="{179FE068-30C8-4025-B460-33D9B11E76F3}" type="sibTrans" cxnId="{79468EA7-8460-4CA1-BD81-17EF0707CEE5}">
      <dgm:prSet/>
      <dgm:spPr/>
      <dgm:t>
        <a:bodyPr/>
        <a:lstStyle/>
        <a:p>
          <a:endParaRPr lang="ru-RU"/>
        </a:p>
      </dgm:t>
    </dgm:pt>
    <dgm:pt modelId="{093A89EA-0A42-4FC3-B044-2B2336E9A7A0}">
      <dgm:prSet custT="1"/>
      <dgm:spPr/>
      <dgm:t>
        <a:bodyPr/>
        <a:lstStyle/>
        <a:p>
          <a:r>
            <a:rPr lang="ru-RU" sz="1600" dirty="0">
              <a:latin typeface="+mn-lt"/>
              <a:cs typeface="Times New Roman" pitchFamily="18" charset="0"/>
            </a:rPr>
            <a:t>    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1 698,7</a:t>
          </a:r>
        </a:p>
      </dgm:t>
    </dgm:pt>
    <dgm:pt modelId="{CB2110D6-D22D-4694-8002-2774E4A66691}" type="parTrans" cxnId="{269C17DF-94A4-426D-97F8-89D219CA7C83}">
      <dgm:prSet/>
      <dgm:spPr/>
      <dgm:t>
        <a:bodyPr/>
        <a:lstStyle/>
        <a:p>
          <a:endParaRPr lang="ru-RU"/>
        </a:p>
      </dgm:t>
    </dgm:pt>
    <dgm:pt modelId="{92B7EC23-B6EB-4362-8E03-CCFEE09F97CA}" type="sibTrans" cxnId="{269C17DF-94A4-426D-97F8-89D219CA7C83}">
      <dgm:prSet/>
      <dgm:spPr/>
      <dgm:t>
        <a:bodyPr/>
        <a:lstStyle/>
        <a:p>
          <a:endParaRPr lang="ru-RU"/>
        </a:p>
      </dgm:t>
    </dgm:pt>
    <dgm:pt modelId="{FBFF2F7A-1ED4-4555-9B2F-3DC42E6EE24E}">
      <dgm:prSet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     970,5</a:t>
          </a:r>
        </a:p>
      </dgm:t>
    </dgm:pt>
    <dgm:pt modelId="{E4E73AD2-418A-4196-BECB-231B426423A5}" type="parTrans" cxnId="{65068115-8889-49A8-855B-C58C44FCBC27}">
      <dgm:prSet/>
      <dgm:spPr/>
      <dgm:t>
        <a:bodyPr/>
        <a:lstStyle/>
        <a:p>
          <a:endParaRPr lang="ru-RU"/>
        </a:p>
      </dgm:t>
    </dgm:pt>
    <dgm:pt modelId="{050C7D09-7C92-4300-96E0-055096B2501D}" type="sibTrans" cxnId="{65068115-8889-49A8-855B-C58C44FCBC27}">
      <dgm:prSet/>
      <dgm:spPr/>
      <dgm:t>
        <a:bodyPr/>
        <a:lstStyle/>
        <a:p>
          <a:endParaRPr lang="ru-RU"/>
        </a:p>
      </dgm:t>
    </dgm:pt>
    <dgm:pt modelId="{62498380-CB1C-462D-8EC0-CA4CBE0CF0D1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Доходы от продажи</a:t>
          </a:r>
        </a:p>
      </dgm:t>
    </dgm:pt>
    <dgm:pt modelId="{C7E14BA4-F041-4893-9B9B-3069D8ED2AFF}" type="parTrans" cxnId="{E5D12698-67A7-4E72-A6C5-3E2E079A8C8F}">
      <dgm:prSet/>
      <dgm:spPr/>
      <dgm:t>
        <a:bodyPr/>
        <a:lstStyle/>
        <a:p>
          <a:endParaRPr lang="ru-RU"/>
        </a:p>
      </dgm:t>
    </dgm:pt>
    <dgm:pt modelId="{824C05AD-61A1-4FC3-9493-7EAB09B22C13}" type="sibTrans" cxnId="{E5D12698-67A7-4E72-A6C5-3E2E079A8C8F}">
      <dgm:prSet/>
      <dgm:spPr/>
      <dgm:t>
        <a:bodyPr/>
        <a:lstStyle/>
        <a:p>
          <a:endParaRPr lang="ru-RU"/>
        </a:p>
      </dgm:t>
    </dgm:pt>
    <dgm:pt modelId="{D43D946E-F211-461F-80AA-11F591F64FB4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     684,3</a:t>
          </a:r>
        </a:p>
      </dgm:t>
    </dgm:pt>
    <dgm:pt modelId="{B6AC08C2-AEA3-480D-80F7-2139D2A942A5}" type="sibTrans" cxnId="{15F97450-9FCB-4A0E-B142-C0A8924EF196}">
      <dgm:prSet/>
      <dgm:spPr/>
      <dgm:t>
        <a:bodyPr/>
        <a:lstStyle/>
        <a:p>
          <a:endParaRPr lang="ru-RU"/>
        </a:p>
      </dgm:t>
    </dgm:pt>
    <dgm:pt modelId="{21AD9338-AB57-4589-ADB8-4B70A3B4667F}" type="parTrans" cxnId="{15F97450-9FCB-4A0E-B142-C0A8924EF196}">
      <dgm:prSet/>
      <dgm:spPr/>
      <dgm:t>
        <a:bodyPr/>
        <a:lstStyle/>
        <a:p>
          <a:endParaRPr lang="ru-RU"/>
        </a:p>
      </dgm:t>
    </dgm:pt>
    <dgm:pt modelId="{EC725364-0D5B-4E48-A6B4-51273146F2D7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Times New Roman" pitchFamily="18" charset="0"/>
            </a:rPr>
            <a:t>         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74,3</a:t>
          </a:r>
        </a:p>
      </dgm:t>
    </dgm:pt>
    <dgm:pt modelId="{C6E8DCC0-A800-40F8-8075-AF16344598FB}" type="sibTrans" cxnId="{643C3B3E-85FA-48C5-91B6-48C1EE94B8B5}">
      <dgm:prSet/>
      <dgm:spPr/>
      <dgm:t>
        <a:bodyPr/>
        <a:lstStyle/>
        <a:p>
          <a:endParaRPr lang="ru-RU"/>
        </a:p>
      </dgm:t>
    </dgm:pt>
    <dgm:pt modelId="{AC6F3A92-286F-4397-B03B-D3DE3B48C7D3}" type="parTrans" cxnId="{643C3B3E-85FA-48C5-91B6-48C1EE94B8B5}">
      <dgm:prSet/>
      <dgm:spPr/>
      <dgm:t>
        <a:bodyPr/>
        <a:lstStyle/>
        <a:p>
          <a:endParaRPr lang="ru-RU"/>
        </a:p>
      </dgm:t>
    </dgm:pt>
    <dgm:pt modelId="{F9EADCCE-C264-482A-A0AC-9D3AAC65D2A1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Times New Roman" pitchFamily="18" charset="0"/>
            </a:rPr>
            <a:t>  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11 444,4</a:t>
          </a:r>
        </a:p>
      </dgm:t>
    </dgm:pt>
    <dgm:pt modelId="{D765BC13-8A55-4CE0-B905-2178A91A29E2}" type="parTrans" cxnId="{C887C542-B037-4681-A89A-9AF911E7D91D}">
      <dgm:prSet/>
      <dgm:spPr/>
      <dgm:t>
        <a:bodyPr/>
        <a:lstStyle/>
        <a:p>
          <a:endParaRPr lang="ru-RU"/>
        </a:p>
      </dgm:t>
    </dgm:pt>
    <dgm:pt modelId="{124DC0F2-FFB8-4662-8C0F-6513EE1DC5BC}" type="sibTrans" cxnId="{C887C542-B037-4681-A89A-9AF911E7D91D}">
      <dgm:prSet/>
      <dgm:spPr/>
      <dgm:t>
        <a:bodyPr/>
        <a:lstStyle/>
        <a:p>
          <a:endParaRPr lang="ru-RU"/>
        </a:p>
      </dgm:t>
    </dgm:pt>
    <dgm:pt modelId="{E4D91412-6B12-4BB9-88CF-62C33D700474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12 820,0</a:t>
          </a:r>
        </a:p>
      </dgm:t>
    </dgm:pt>
    <dgm:pt modelId="{0AC3FDF0-9AB0-4D6E-AE08-9F0E31C7F553}" type="parTrans" cxnId="{7F452F35-0187-462E-B3A4-C7C5A4C48F1F}">
      <dgm:prSet/>
      <dgm:spPr/>
      <dgm:t>
        <a:bodyPr/>
        <a:lstStyle/>
        <a:p>
          <a:endParaRPr lang="ru-RU"/>
        </a:p>
      </dgm:t>
    </dgm:pt>
    <dgm:pt modelId="{755524C2-5014-4A8F-9F2E-BF086B99AC6B}" type="sibTrans" cxnId="{7F452F35-0187-462E-B3A4-C7C5A4C48F1F}">
      <dgm:prSet/>
      <dgm:spPr/>
      <dgm:t>
        <a:bodyPr/>
        <a:lstStyle/>
        <a:p>
          <a:endParaRPr lang="ru-RU"/>
        </a:p>
      </dgm:t>
    </dgm:pt>
    <dgm:pt modelId="{E4BE406D-639A-48B1-959C-F3B4E030858B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Штрафы</a:t>
          </a:r>
        </a:p>
      </dgm:t>
    </dgm:pt>
    <dgm:pt modelId="{8F7C5827-3137-43FD-9524-F4025D55E7EE}" type="parTrans" cxnId="{3DFB8268-B982-4343-BBA0-11BEF167E147}">
      <dgm:prSet/>
      <dgm:spPr/>
      <dgm:t>
        <a:bodyPr/>
        <a:lstStyle/>
        <a:p>
          <a:endParaRPr lang="ru-RU"/>
        </a:p>
      </dgm:t>
    </dgm:pt>
    <dgm:pt modelId="{B8C27B39-F7D7-429C-AE1D-6B5B57B5463C}" type="sibTrans" cxnId="{3DFB8268-B982-4343-BBA0-11BEF167E147}">
      <dgm:prSet/>
      <dgm:spPr/>
      <dgm:t>
        <a:bodyPr/>
        <a:lstStyle/>
        <a:p>
          <a:endParaRPr lang="ru-RU"/>
        </a:p>
      </dgm:t>
    </dgm:pt>
    <dgm:pt modelId="{9E94BFFC-B74C-4C43-98E7-0D54671D44FF}">
      <dgm:prSet custT="1"/>
      <dgm:spPr/>
      <dgm:t>
        <a:bodyPr/>
        <a:lstStyle/>
        <a:p>
          <a:r>
            <a:rPr lang="ru-RU" sz="1600" dirty="0">
              <a:latin typeface="+mn-lt"/>
              <a:cs typeface="Times New Roman" pitchFamily="18" charset="0"/>
            </a:rPr>
            <a:t>     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2 654,2</a:t>
          </a:r>
        </a:p>
      </dgm:t>
    </dgm:pt>
    <dgm:pt modelId="{AB1253EB-F9AE-41C1-B147-DD590B78084C}" type="parTrans" cxnId="{40E9DC5A-9D8B-48A1-BE0B-05317FDFEA76}">
      <dgm:prSet/>
      <dgm:spPr/>
      <dgm:t>
        <a:bodyPr/>
        <a:lstStyle/>
        <a:p>
          <a:endParaRPr lang="ru-RU"/>
        </a:p>
      </dgm:t>
    </dgm:pt>
    <dgm:pt modelId="{A57CCE69-6F3C-4CB8-9E16-EF799E06B02A}" type="sibTrans" cxnId="{40E9DC5A-9D8B-48A1-BE0B-05317FDFEA76}">
      <dgm:prSet/>
      <dgm:spPr/>
      <dgm:t>
        <a:bodyPr/>
        <a:lstStyle/>
        <a:p>
          <a:endParaRPr lang="ru-RU"/>
        </a:p>
      </dgm:t>
    </dgm:pt>
    <dgm:pt modelId="{978F143C-0BB3-4CB8-A6D2-FEFAB91E9E0D}">
      <dgm:prSet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   3 728,5</a:t>
          </a:r>
        </a:p>
      </dgm:t>
    </dgm:pt>
    <dgm:pt modelId="{F72C6BF1-A8FD-46B0-8DDD-68024B9BD806}" type="parTrans" cxnId="{CAEC0603-86C7-49F6-B69C-418A4F26665F}">
      <dgm:prSet/>
      <dgm:spPr/>
      <dgm:t>
        <a:bodyPr/>
        <a:lstStyle/>
        <a:p>
          <a:endParaRPr lang="ru-RU"/>
        </a:p>
      </dgm:t>
    </dgm:pt>
    <dgm:pt modelId="{3B4EB059-890B-4FC7-8799-F23026C88BED}" type="sibTrans" cxnId="{CAEC0603-86C7-49F6-B69C-418A4F26665F}">
      <dgm:prSet/>
      <dgm:spPr/>
      <dgm:t>
        <a:bodyPr/>
        <a:lstStyle/>
        <a:p>
          <a:endParaRPr lang="ru-RU"/>
        </a:p>
      </dgm:t>
    </dgm:pt>
    <dgm:pt modelId="{1381BFF7-F5E4-46F9-9170-1DA8838D2D7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</a:p>
      </dgm:t>
    </dgm:pt>
    <dgm:pt modelId="{3802E932-2C10-4142-A81D-8BDA5CD7E692}" type="parTrans" cxnId="{F0D412E0-900F-445C-9EC6-B801F81A7365}">
      <dgm:prSet/>
      <dgm:spPr/>
      <dgm:t>
        <a:bodyPr/>
        <a:lstStyle/>
        <a:p>
          <a:endParaRPr lang="ru-RU"/>
        </a:p>
      </dgm:t>
    </dgm:pt>
    <dgm:pt modelId="{D2777BCE-D6B1-4F5E-94FA-AD533E1A2D37}" type="sibTrans" cxnId="{F0D412E0-900F-445C-9EC6-B801F81A7365}">
      <dgm:prSet/>
      <dgm:spPr/>
      <dgm:t>
        <a:bodyPr/>
        <a:lstStyle/>
        <a:p>
          <a:endParaRPr lang="ru-RU"/>
        </a:p>
      </dgm:t>
    </dgm:pt>
    <dgm:pt modelId="{5983D5DA-81F7-4241-8F95-20D81ADBEEB5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1 745,6</a:t>
          </a:r>
        </a:p>
      </dgm:t>
    </dgm:pt>
    <dgm:pt modelId="{11522EDA-AD55-4DA3-A495-4DAE9291BB19}" type="parTrans" cxnId="{91DB38C4-2850-4C44-9B8F-DDE269DD2AC0}">
      <dgm:prSet/>
      <dgm:spPr/>
      <dgm:t>
        <a:bodyPr/>
        <a:lstStyle/>
        <a:p>
          <a:endParaRPr lang="ru-RU"/>
        </a:p>
      </dgm:t>
    </dgm:pt>
    <dgm:pt modelId="{C1F23FE2-E1C4-43E7-8633-2AEC2B27730A}" type="sibTrans" cxnId="{91DB38C4-2850-4C44-9B8F-DDE269DD2AC0}">
      <dgm:prSet/>
      <dgm:spPr/>
      <dgm:t>
        <a:bodyPr/>
        <a:lstStyle/>
        <a:p>
          <a:endParaRPr lang="ru-RU"/>
        </a:p>
      </dgm:t>
    </dgm:pt>
    <dgm:pt modelId="{9976F0AD-18FE-4C52-8AE1-FB43D7F808DD}">
      <dgm:prSet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    1 465,1</a:t>
          </a:r>
        </a:p>
      </dgm:t>
    </dgm:pt>
    <dgm:pt modelId="{757D0F50-E037-4183-9798-31246F12C282}" type="parTrans" cxnId="{8957F55A-54C6-4323-933F-8706F1F2A44C}">
      <dgm:prSet/>
      <dgm:spPr/>
      <dgm:t>
        <a:bodyPr/>
        <a:lstStyle/>
        <a:p>
          <a:endParaRPr lang="ru-RU"/>
        </a:p>
      </dgm:t>
    </dgm:pt>
    <dgm:pt modelId="{9ADD276D-C8AB-4147-B2A3-86EEE1254D67}" type="sibTrans" cxnId="{8957F55A-54C6-4323-933F-8706F1F2A44C}">
      <dgm:prSet/>
      <dgm:spPr/>
      <dgm:t>
        <a:bodyPr/>
        <a:lstStyle/>
        <a:p>
          <a:endParaRPr lang="ru-RU"/>
        </a:p>
      </dgm:t>
    </dgm:pt>
    <dgm:pt modelId="{A90F04B9-BA51-4018-982F-66C00187B3E8}" type="pres">
      <dgm:prSet presAssocID="{8AFBFCB0-5087-4AF5-80BA-370DB9585FA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279A31-87A4-4145-8794-1F9461780B7B}" type="pres">
      <dgm:prSet presAssocID="{35A15293-D621-438C-9B06-9610204ACCE6}" presName="linNode" presStyleCnt="0"/>
      <dgm:spPr/>
    </dgm:pt>
    <dgm:pt modelId="{E16AFCB8-1FD5-43C4-8529-FF1428E921F5}" type="pres">
      <dgm:prSet presAssocID="{35A15293-D621-438C-9B06-9610204ACCE6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2A552-7168-4A9B-8620-7C829ACC564D}" type="pres">
      <dgm:prSet presAssocID="{35A15293-D621-438C-9B06-9610204ACCE6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646C5-45B9-4F7E-A1C8-A6583C73E4A7}" type="pres">
      <dgm:prSet presAssocID="{7B24FE9E-417F-4CFF-B840-835C0867FBAC}" presName="spacing" presStyleCnt="0"/>
      <dgm:spPr/>
    </dgm:pt>
    <dgm:pt modelId="{703E52E7-5776-4914-894A-27655205FE4A}" type="pres">
      <dgm:prSet presAssocID="{52A20AF0-9552-462D-8C0A-9D2A8259FF6C}" presName="linNode" presStyleCnt="0"/>
      <dgm:spPr/>
    </dgm:pt>
    <dgm:pt modelId="{7C0189A2-5880-4D34-A063-B9F11F8220F1}" type="pres">
      <dgm:prSet presAssocID="{52A20AF0-9552-462D-8C0A-9D2A8259FF6C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4E84D-3A8A-48FE-92F4-A84B7C4A6576}" type="pres">
      <dgm:prSet presAssocID="{52A20AF0-9552-462D-8C0A-9D2A8259FF6C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B7956-13D4-4537-9DA9-267F81D3E07F}" type="pres">
      <dgm:prSet presAssocID="{C4D7E5B4-DF88-4906-A66A-4AABBC08BC91}" presName="spacing" presStyleCnt="0"/>
      <dgm:spPr/>
    </dgm:pt>
    <dgm:pt modelId="{FD9A711B-8228-4B3C-B4B7-A00BA3B5D5D3}" type="pres">
      <dgm:prSet presAssocID="{B1884556-71AA-493C-B909-C46BD34EEABC}" presName="linNode" presStyleCnt="0"/>
      <dgm:spPr/>
    </dgm:pt>
    <dgm:pt modelId="{FE59F70F-C140-4325-89A2-2B99D46B0CA4}" type="pres">
      <dgm:prSet presAssocID="{B1884556-71AA-493C-B909-C46BD34EEABC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73DFB-EB76-4B76-B19B-5804D5BC30B9}" type="pres">
      <dgm:prSet presAssocID="{B1884556-71AA-493C-B909-C46BD34EEABC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7827A-7D93-4ED2-A042-2E8B7F62D53F}" type="pres">
      <dgm:prSet presAssocID="{179FE068-30C8-4025-B460-33D9B11E76F3}" presName="spacing" presStyleCnt="0"/>
      <dgm:spPr/>
    </dgm:pt>
    <dgm:pt modelId="{72D864EC-995B-4516-BBEE-6900DC5A57A3}" type="pres">
      <dgm:prSet presAssocID="{62498380-CB1C-462D-8EC0-CA4CBE0CF0D1}" presName="linNode" presStyleCnt="0"/>
      <dgm:spPr/>
    </dgm:pt>
    <dgm:pt modelId="{9A6C3DF4-F57B-4514-8011-443DE70A2301}" type="pres">
      <dgm:prSet presAssocID="{62498380-CB1C-462D-8EC0-CA4CBE0CF0D1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6A0C3-B7BB-4449-9398-9E6CBB6EFC07}" type="pres">
      <dgm:prSet presAssocID="{62498380-CB1C-462D-8EC0-CA4CBE0CF0D1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1486B-D0E0-4802-9FDE-7FFB234BC5E3}" type="pres">
      <dgm:prSet presAssocID="{824C05AD-61A1-4FC3-9493-7EAB09B22C13}" presName="spacing" presStyleCnt="0"/>
      <dgm:spPr/>
    </dgm:pt>
    <dgm:pt modelId="{529AA2F1-D324-4733-B66A-F5F35869AE6C}" type="pres">
      <dgm:prSet presAssocID="{E4BE406D-639A-48B1-959C-F3B4E030858B}" presName="linNode" presStyleCnt="0"/>
      <dgm:spPr/>
    </dgm:pt>
    <dgm:pt modelId="{E44676F0-DF31-4B12-9B4D-48DD844E970B}" type="pres">
      <dgm:prSet presAssocID="{E4BE406D-639A-48B1-959C-F3B4E030858B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30A5-9340-459A-8AC2-1EC5C73A4C1C}" type="pres">
      <dgm:prSet presAssocID="{E4BE406D-639A-48B1-959C-F3B4E030858B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17FA6-042C-4481-ABCB-7D3EF36A7A25}" type="pres">
      <dgm:prSet presAssocID="{B8C27B39-F7D7-429C-AE1D-6B5B57B5463C}" presName="spacing" presStyleCnt="0"/>
      <dgm:spPr/>
    </dgm:pt>
    <dgm:pt modelId="{75AB6010-4A2B-442A-B0C2-FE257E37DAA6}" type="pres">
      <dgm:prSet presAssocID="{1381BFF7-F5E4-46F9-9170-1DA8838D2D73}" presName="linNode" presStyleCnt="0"/>
      <dgm:spPr/>
    </dgm:pt>
    <dgm:pt modelId="{2BC0E0F3-9F3B-4BD6-A210-5560838E7AB7}" type="pres">
      <dgm:prSet presAssocID="{1381BFF7-F5E4-46F9-9170-1DA8838D2D73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5C293-0D1A-40BB-B4E2-3D2A9038626A}" type="pres">
      <dgm:prSet presAssocID="{1381BFF7-F5E4-46F9-9170-1DA8838D2D73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38C4-2850-4C44-9B8F-DDE269DD2AC0}" srcId="{E4BE406D-639A-48B1-959C-F3B4E030858B}" destId="{5983D5DA-81F7-4241-8F95-20D81ADBEEB5}" srcOrd="0" destOrd="0" parTransId="{11522EDA-AD55-4DA3-A495-4DAE9291BB19}" sibTransId="{C1F23FE2-E1C4-43E7-8633-2AEC2B27730A}"/>
    <dgm:cxn modelId="{15F97450-9FCB-4A0E-B142-C0A8924EF196}" srcId="{1381BFF7-F5E4-46F9-9170-1DA8838D2D73}" destId="{D43D946E-F211-461F-80AA-11F591F64FB4}" srcOrd="1" destOrd="0" parTransId="{21AD9338-AB57-4589-ADB8-4B70A3B4667F}" sibTransId="{B6AC08C2-AEA3-480D-80F7-2139D2A942A5}"/>
    <dgm:cxn modelId="{7D5806D4-E627-403D-814A-7D40547DAC55}" type="presOf" srcId="{E4D91412-6B12-4BB9-88CF-62C33D700474}" destId="{87073DFB-EB76-4B76-B19B-5804D5BC30B9}" srcOrd="0" destOrd="1" presId="urn:microsoft.com/office/officeart/2005/8/layout/vList6"/>
    <dgm:cxn modelId="{CAEC0603-86C7-49F6-B69C-418A4F26665F}" srcId="{62498380-CB1C-462D-8EC0-CA4CBE0CF0D1}" destId="{978F143C-0BB3-4CB8-A6D2-FEFAB91E9E0D}" srcOrd="1" destOrd="0" parTransId="{F72C6BF1-A8FD-46B0-8DDD-68024B9BD806}" sibTransId="{3B4EB059-890B-4FC7-8799-F23026C88BED}"/>
    <dgm:cxn modelId="{C75455F7-DF0D-4C6C-AE97-859A67EC2DF6}" type="presOf" srcId="{9976F0AD-18FE-4C52-8AE1-FB43D7F808DD}" destId="{D19430A5-9340-459A-8AC2-1EC5C73A4C1C}" srcOrd="0" destOrd="1" presId="urn:microsoft.com/office/officeart/2005/8/layout/vList6"/>
    <dgm:cxn modelId="{15C9686D-0B32-439D-B4C5-9E4BC54D267C}" type="presOf" srcId="{D43D946E-F211-461F-80AA-11F591F64FB4}" destId="{F6F5C293-0D1A-40BB-B4E2-3D2A9038626A}" srcOrd="0" destOrd="1" presId="urn:microsoft.com/office/officeart/2005/8/layout/vList6"/>
    <dgm:cxn modelId="{E623DDE0-0764-4D1B-9AB0-A300F9BABA3D}" type="presOf" srcId="{52A20AF0-9552-462D-8C0A-9D2A8259FF6C}" destId="{7C0189A2-5880-4D34-A063-B9F11F8220F1}" srcOrd="0" destOrd="0" presId="urn:microsoft.com/office/officeart/2005/8/layout/vList6"/>
    <dgm:cxn modelId="{9C014A72-8D4A-4CC8-ABA6-731246CE870A}" srcId="{8AFBFCB0-5087-4AF5-80BA-370DB9585FAE}" destId="{35A15293-D621-438C-9B06-9610204ACCE6}" srcOrd="0" destOrd="0" parTransId="{AD9768AB-AD8A-4782-BC29-8500F7F2C309}" sibTransId="{7B24FE9E-417F-4CFF-B840-835C0867FBAC}"/>
    <dgm:cxn modelId="{EB80B257-78B1-46E9-91B3-0A0D3E76BCFC}" srcId="{35A15293-D621-438C-9B06-9610204ACCE6}" destId="{97F377A3-012F-47A6-83EB-4359A36FC990}" srcOrd="0" destOrd="0" parTransId="{ABC993B7-AC1B-4503-A2B8-86C969D51205}" sibTransId="{3BF1A595-4567-4794-8213-C103FD7E5CE7}"/>
    <dgm:cxn modelId="{68E0D944-18A5-4EF0-9C32-9C5148F655DE}" type="presOf" srcId="{B7D5A8DF-AF96-492D-850B-8721371D8DDA}" destId="{0B72A552-7168-4A9B-8620-7C829ACC564D}" srcOrd="0" destOrd="1" presId="urn:microsoft.com/office/officeart/2005/8/layout/vList6"/>
    <dgm:cxn modelId="{074448C0-3EBA-4B15-88CF-ADBD55F3EFAB}" type="presOf" srcId="{1381BFF7-F5E4-46F9-9170-1DA8838D2D73}" destId="{2BC0E0F3-9F3B-4BD6-A210-5560838E7AB7}" srcOrd="0" destOrd="0" presId="urn:microsoft.com/office/officeart/2005/8/layout/vList6"/>
    <dgm:cxn modelId="{8957F55A-54C6-4323-933F-8706F1F2A44C}" srcId="{E4BE406D-639A-48B1-959C-F3B4E030858B}" destId="{9976F0AD-18FE-4C52-8AE1-FB43D7F808DD}" srcOrd="1" destOrd="0" parTransId="{757D0F50-E037-4183-9798-31246F12C282}" sibTransId="{9ADD276D-C8AB-4147-B2A3-86EEE1254D67}"/>
    <dgm:cxn modelId="{5991A67F-C9FA-4FE5-A562-EA59F035248A}" type="presOf" srcId="{B1884556-71AA-493C-B909-C46BD34EEABC}" destId="{FE59F70F-C140-4325-89A2-2B99D46B0CA4}" srcOrd="0" destOrd="0" presId="urn:microsoft.com/office/officeart/2005/8/layout/vList6"/>
    <dgm:cxn modelId="{966DC8D9-0C27-44DB-A080-AC0AC6AC2BCE}" type="presOf" srcId="{5983D5DA-81F7-4241-8F95-20D81ADBEEB5}" destId="{D19430A5-9340-459A-8AC2-1EC5C73A4C1C}" srcOrd="0" destOrd="0" presId="urn:microsoft.com/office/officeart/2005/8/layout/vList6"/>
    <dgm:cxn modelId="{F0D412E0-900F-445C-9EC6-B801F81A7365}" srcId="{8AFBFCB0-5087-4AF5-80BA-370DB9585FAE}" destId="{1381BFF7-F5E4-46F9-9170-1DA8838D2D73}" srcOrd="5" destOrd="0" parTransId="{3802E932-2C10-4142-A81D-8BDA5CD7E692}" sibTransId="{D2777BCE-D6B1-4F5E-94FA-AD533E1A2D37}"/>
    <dgm:cxn modelId="{643C3B3E-85FA-48C5-91B6-48C1EE94B8B5}" srcId="{1381BFF7-F5E4-46F9-9170-1DA8838D2D73}" destId="{EC725364-0D5B-4E48-A6B4-51273146F2D7}" srcOrd="0" destOrd="0" parTransId="{AC6F3A92-286F-4397-B03B-D3DE3B48C7D3}" sibTransId="{C6E8DCC0-A800-40F8-8075-AF16344598FB}"/>
    <dgm:cxn modelId="{40E9DC5A-9D8B-48A1-BE0B-05317FDFEA76}" srcId="{62498380-CB1C-462D-8EC0-CA4CBE0CF0D1}" destId="{9E94BFFC-B74C-4C43-98E7-0D54671D44FF}" srcOrd="0" destOrd="0" parTransId="{AB1253EB-F9AE-41C1-B147-DD590B78084C}" sibTransId="{A57CCE69-6F3C-4CB8-9E16-EF799E06B02A}"/>
    <dgm:cxn modelId="{269C17DF-94A4-426D-97F8-89D219CA7C83}" srcId="{52A20AF0-9552-462D-8C0A-9D2A8259FF6C}" destId="{093A89EA-0A42-4FC3-B044-2B2336E9A7A0}" srcOrd="0" destOrd="0" parTransId="{CB2110D6-D22D-4694-8002-2774E4A66691}" sibTransId="{92B7EC23-B6EB-4362-8E03-CCFEE09F97CA}"/>
    <dgm:cxn modelId="{E5D12698-67A7-4E72-A6C5-3E2E079A8C8F}" srcId="{8AFBFCB0-5087-4AF5-80BA-370DB9585FAE}" destId="{62498380-CB1C-462D-8EC0-CA4CBE0CF0D1}" srcOrd="3" destOrd="0" parTransId="{C7E14BA4-F041-4893-9B9B-3069D8ED2AFF}" sibTransId="{824C05AD-61A1-4FC3-9493-7EAB09B22C13}"/>
    <dgm:cxn modelId="{F9424D7C-2190-40D4-9E4E-F45323122665}" type="presOf" srcId="{F9EADCCE-C264-482A-A0AC-9D3AAC65D2A1}" destId="{87073DFB-EB76-4B76-B19B-5804D5BC30B9}" srcOrd="0" destOrd="0" presId="urn:microsoft.com/office/officeart/2005/8/layout/vList6"/>
    <dgm:cxn modelId="{74F583A2-BC05-46FF-B34E-C655331CDDDC}" type="presOf" srcId="{E4BE406D-639A-48B1-959C-F3B4E030858B}" destId="{E44676F0-DF31-4B12-9B4D-48DD844E970B}" srcOrd="0" destOrd="0" presId="urn:microsoft.com/office/officeart/2005/8/layout/vList6"/>
    <dgm:cxn modelId="{43214468-16AD-4AD3-9CC9-311D7EA4E880}" type="presOf" srcId="{9E94BFFC-B74C-4C43-98E7-0D54671D44FF}" destId="{F9A6A0C3-B7BB-4449-9398-9E6CBB6EFC07}" srcOrd="0" destOrd="0" presId="urn:microsoft.com/office/officeart/2005/8/layout/vList6"/>
    <dgm:cxn modelId="{61EEC0A1-22B6-49B2-A01A-6CA10777A67F}" srcId="{8AFBFCB0-5087-4AF5-80BA-370DB9585FAE}" destId="{52A20AF0-9552-462D-8C0A-9D2A8259FF6C}" srcOrd="1" destOrd="0" parTransId="{BB169893-E7B8-43FB-BD4B-48C645017F7E}" sibTransId="{C4D7E5B4-DF88-4906-A66A-4AABBC08BC91}"/>
    <dgm:cxn modelId="{03E5FD47-3E3C-4043-AF46-02C912566C3E}" type="presOf" srcId="{FBFF2F7A-1ED4-4555-9B2F-3DC42E6EE24E}" destId="{6984E84D-3A8A-48FE-92F4-A84B7C4A6576}" srcOrd="0" destOrd="1" presId="urn:microsoft.com/office/officeart/2005/8/layout/vList6"/>
    <dgm:cxn modelId="{C887C542-B037-4681-A89A-9AF911E7D91D}" srcId="{B1884556-71AA-493C-B909-C46BD34EEABC}" destId="{F9EADCCE-C264-482A-A0AC-9D3AAC65D2A1}" srcOrd="0" destOrd="0" parTransId="{D765BC13-8A55-4CE0-B905-2178A91A29E2}" sibTransId="{124DC0F2-FFB8-4662-8C0F-6513EE1DC5BC}"/>
    <dgm:cxn modelId="{99D2325A-F0A4-476D-A202-E5350D6E139E}" type="presOf" srcId="{97F377A3-012F-47A6-83EB-4359A36FC990}" destId="{0B72A552-7168-4A9B-8620-7C829ACC564D}" srcOrd="0" destOrd="0" presId="urn:microsoft.com/office/officeart/2005/8/layout/vList6"/>
    <dgm:cxn modelId="{18156B62-3FC4-4141-AB9F-CA82AB5EFE97}" type="presOf" srcId="{62498380-CB1C-462D-8EC0-CA4CBE0CF0D1}" destId="{9A6C3DF4-F57B-4514-8011-443DE70A2301}" srcOrd="0" destOrd="0" presId="urn:microsoft.com/office/officeart/2005/8/layout/vList6"/>
    <dgm:cxn modelId="{7E6D7854-29E1-4F12-B9CB-CDF8C5755E4F}" type="presOf" srcId="{EC725364-0D5B-4E48-A6B4-51273146F2D7}" destId="{F6F5C293-0D1A-40BB-B4E2-3D2A9038626A}" srcOrd="0" destOrd="0" presId="urn:microsoft.com/office/officeart/2005/8/layout/vList6"/>
    <dgm:cxn modelId="{79468EA7-8460-4CA1-BD81-17EF0707CEE5}" srcId="{8AFBFCB0-5087-4AF5-80BA-370DB9585FAE}" destId="{B1884556-71AA-493C-B909-C46BD34EEABC}" srcOrd="2" destOrd="0" parTransId="{B0AA6330-D000-4153-8847-CA217A1E37D3}" sibTransId="{179FE068-30C8-4025-B460-33D9B11E76F3}"/>
    <dgm:cxn modelId="{858083E3-989E-4F1C-B498-B12133234DDF}" type="presOf" srcId="{8AFBFCB0-5087-4AF5-80BA-370DB9585FAE}" destId="{A90F04B9-BA51-4018-982F-66C00187B3E8}" srcOrd="0" destOrd="0" presId="urn:microsoft.com/office/officeart/2005/8/layout/vList6"/>
    <dgm:cxn modelId="{3DFB8268-B982-4343-BBA0-11BEF167E147}" srcId="{8AFBFCB0-5087-4AF5-80BA-370DB9585FAE}" destId="{E4BE406D-639A-48B1-959C-F3B4E030858B}" srcOrd="4" destOrd="0" parTransId="{8F7C5827-3137-43FD-9524-F4025D55E7EE}" sibTransId="{B8C27B39-F7D7-429C-AE1D-6B5B57B5463C}"/>
    <dgm:cxn modelId="{5EAE2F00-299A-4D25-AD2C-E2CC208B4B1E}" srcId="{35A15293-D621-438C-9B06-9610204ACCE6}" destId="{B7D5A8DF-AF96-492D-850B-8721371D8DDA}" srcOrd="1" destOrd="0" parTransId="{0402072D-6B3F-43E9-BE6F-331C1A7F4883}" sibTransId="{B7047A68-6179-4CF1-A3D9-C07A10479260}"/>
    <dgm:cxn modelId="{7F452F35-0187-462E-B3A4-C7C5A4C48F1F}" srcId="{B1884556-71AA-493C-B909-C46BD34EEABC}" destId="{E4D91412-6B12-4BB9-88CF-62C33D700474}" srcOrd="1" destOrd="0" parTransId="{0AC3FDF0-9AB0-4D6E-AE08-9F0E31C7F553}" sibTransId="{755524C2-5014-4A8F-9F2E-BF086B99AC6B}"/>
    <dgm:cxn modelId="{65068115-8889-49A8-855B-C58C44FCBC27}" srcId="{52A20AF0-9552-462D-8C0A-9D2A8259FF6C}" destId="{FBFF2F7A-1ED4-4555-9B2F-3DC42E6EE24E}" srcOrd="1" destOrd="0" parTransId="{E4E73AD2-418A-4196-BECB-231B426423A5}" sibTransId="{050C7D09-7C92-4300-96E0-055096B2501D}"/>
    <dgm:cxn modelId="{30F567F6-F2A5-4A05-AD75-A70491F4E707}" type="presOf" srcId="{093A89EA-0A42-4FC3-B044-2B2336E9A7A0}" destId="{6984E84D-3A8A-48FE-92F4-A84B7C4A6576}" srcOrd="0" destOrd="0" presId="urn:microsoft.com/office/officeart/2005/8/layout/vList6"/>
    <dgm:cxn modelId="{DDC1FDB8-FAB1-4667-9E5B-00A7C80C9343}" type="presOf" srcId="{978F143C-0BB3-4CB8-A6D2-FEFAB91E9E0D}" destId="{F9A6A0C3-B7BB-4449-9398-9E6CBB6EFC07}" srcOrd="0" destOrd="1" presId="urn:microsoft.com/office/officeart/2005/8/layout/vList6"/>
    <dgm:cxn modelId="{DA192170-FDA5-41C4-A883-E917F459B830}" type="presOf" srcId="{35A15293-D621-438C-9B06-9610204ACCE6}" destId="{E16AFCB8-1FD5-43C4-8529-FF1428E921F5}" srcOrd="0" destOrd="0" presId="urn:microsoft.com/office/officeart/2005/8/layout/vList6"/>
    <dgm:cxn modelId="{F4684ACD-E025-4442-8B8E-7ECA29946959}" type="presParOf" srcId="{A90F04B9-BA51-4018-982F-66C00187B3E8}" destId="{09279A31-87A4-4145-8794-1F9461780B7B}" srcOrd="0" destOrd="0" presId="urn:microsoft.com/office/officeart/2005/8/layout/vList6"/>
    <dgm:cxn modelId="{4B215858-FB7C-42CD-B18B-E28ECE9EDD06}" type="presParOf" srcId="{09279A31-87A4-4145-8794-1F9461780B7B}" destId="{E16AFCB8-1FD5-43C4-8529-FF1428E921F5}" srcOrd="0" destOrd="0" presId="urn:microsoft.com/office/officeart/2005/8/layout/vList6"/>
    <dgm:cxn modelId="{41B6324E-8BC6-4839-ABEC-11C9D8DB35CA}" type="presParOf" srcId="{09279A31-87A4-4145-8794-1F9461780B7B}" destId="{0B72A552-7168-4A9B-8620-7C829ACC564D}" srcOrd="1" destOrd="0" presId="urn:microsoft.com/office/officeart/2005/8/layout/vList6"/>
    <dgm:cxn modelId="{D0BB00AE-9B93-4F89-AE64-7AF36B6E3438}" type="presParOf" srcId="{A90F04B9-BA51-4018-982F-66C00187B3E8}" destId="{B1E646C5-45B9-4F7E-A1C8-A6583C73E4A7}" srcOrd="1" destOrd="0" presId="urn:microsoft.com/office/officeart/2005/8/layout/vList6"/>
    <dgm:cxn modelId="{0F12F7A4-DBCC-4D3A-8DBF-18B582BF02FF}" type="presParOf" srcId="{A90F04B9-BA51-4018-982F-66C00187B3E8}" destId="{703E52E7-5776-4914-894A-27655205FE4A}" srcOrd="2" destOrd="0" presId="urn:microsoft.com/office/officeart/2005/8/layout/vList6"/>
    <dgm:cxn modelId="{BF2920BF-6837-4FB5-B084-4D1E63EB7EBB}" type="presParOf" srcId="{703E52E7-5776-4914-894A-27655205FE4A}" destId="{7C0189A2-5880-4D34-A063-B9F11F8220F1}" srcOrd="0" destOrd="0" presId="urn:microsoft.com/office/officeart/2005/8/layout/vList6"/>
    <dgm:cxn modelId="{515542F1-A9E5-46BA-8811-2B4610B34FC8}" type="presParOf" srcId="{703E52E7-5776-4914-894A-27655205FE4A}" destId="{6984E84D-3A8A-48FE-92F4-A84B7C4A6576}" srcOrd="1" destOrd="0" presId="urn:microsoft.com/office/officeart/2005/8/layout/vList6"/>
    <dgm:cxn modelId="{B1196896-E0BB-4652-A429-AE4D1F2868E5}" type="presParOf" srcId="{A90F04B9-BA51-4018-982F-66C00187B3E8}" destId="{5C3B7956-13D4-4537-9DA9-267F81D3E07F}" srcOrd="3" destOrd="0" presId="urn:microsoft.com/office/officeart/2005/8/layout/vList6"/>
    <dgm:cxn modelId="{EA43D23E-9E92-4E83-BAD6-0CB81A107AC0}" type="presParOf" srcId="{A90F04B9-BA51-4018-982F-66C00187B3E8}" destId="{FD9A711B-8228-4B3C-B4B7-A00BA3B5D5D3}" srcOrd="4" destOrd="0" presId="urn:microsoft.com/office/officeart/2005/8/layout/vList6"/>
    <dgm:cxn modelId="{71E9E8E8-6B2B-4390-949A-08EB97DC80A3}" type="presParOf" srcId="{FD9A711B-8228-4B3C-B4B7-A00BA3B5D5D3}" destId="{FE59F70F-C140-4325-89A2-2B99D46B0CA4}" srcOrd="0" destOrd="0" presId="urn:microsoft.com/office/officeart/2005/8/layout/vList6"/>
    <dgm:cxn modelId="{4E571051-A741-49F8-B66B-C5A33424EEB0}" type="presParOf" srcId="{FD9A711B-8228-4B3C-B4B7-A00BA3B5D5D3}" destId="{87073DFB-EB76-4B76-B19B-5804D5BC30B9}" srcOrd="1" destOrd="0" presId="urn:microsoft.com/office/officeart/2005/8/layout/vList6"/>
    <dgm:cxn modelId="{E715BF31-9D45-4104-864D-72DC2CDA4EE7}" type="presParOf" srcId="{A90F04B9-BA51-4018-982F-66C00187B3E8}" destId="{7EA7827A-7D93-4ED2-A042-2E8B7F62D53F}" srcOrd="5" destOrd="0" presId="urn:microsoft.com/office/officeart/2005/8/layout/vList6"/>
    <dgm:cxn modelId="{845AC328-292A-418C-A2AD-4BEBA2D4B9B4}" type="presParOf" srcId="{A90F04B9-BA51-4018-982F-66C00187B3E8}" destId="{72D864EC-995B-4516-BBEE-6900DC5A57A3}" srcOrd="6" destOrd="0" presId="urn:microsoft.com/office/officeart/2005/8/layout/vList6"/>
    <dgm:cxn modelId="{D147C554-77C2-44FF-B95B-7737E7EDBFB0}" type="presParOf" srcId="{72D864EC-995B-4516-BBEE-6900DC5A57A3}" destId="{9A6C3DF4-F57B-4514-8011-443DE70A2301}" srcOrd="0" destOrd="0" presId="urn:microsoft.com/office/officeart/2005/8/layout/vList6"/>
    <dgm:cxn modelId="{3201EB17-F372-4EB6-9DB9-9F6DE6A9F74F}" type="presParOf" srcId="{72D864EC-995B-4516-BBEE-6900DC5A57A3}" destId="{F9A6A0C3-B7BB-4449-9398-9E6CBB6EFC07}" srcOrd="1" destOrd="0" presId="urn:microsoft.com/office/officeart/2005/8/layout/vList6"/>
    <dgm:cxn modelId="{6965D64C-D597-4523-AFB8-D6D3C4ED3606}" type="presParOf" srcId="{A90F04B9-BA51-4018-982F-66C00187B3E8}" destId="{CA71486B-D0E0-4802-9FDE-7FFB234BC5E3}" srcOrd="7" destOrd="0" presId="urn:microsoft.com/office/officeart/2005/8/layout/vList6"/>
    <dgm:cxn modelId="{D27535A1-380D-431F-84A0-5F089C2FBF9A}" type="presParOf" srcId="{A90F04B9-BA51-4018-982F-66C00187B3E8}" destId="{529AA2F1-D324-4733-B66A-F5F35869AE6C}" srcOrd="8" destOrd="0" presId="urn:microsoft.com/office/officeart/2005/8/layout/vList6"/>
    <dgm:cxn modelId="{DA085253-04A5-4F39-AEFA-A8780E3438D9}" type="presParOf" srcId="{529AA2F1-D324-4733-B66A-F5F35869AE6C}" destId="{E44676F0-DF31-4B12-9B4D-48DD844E970B}" srcOrd="0" destOrd="0" presId="urn:microsoft.com/office/officeart/2005/8/layout/vList6"/>
    <dgm:cxn modelId="{E5F6B971-2326-4194-8B33-A0A1A176745E}" type="presParOf" srcId="{529AA2F1-D324-4733-B66A-F5F35869AE6C}" destId="{D19430A5-9340-459A-8AC2-1EC5C73A4C1C}" srcOrd="1" destOrd="0" presId="urn:microsoft.com/office/officeart/2005/8/layout/vList6"/>
    <dgm:cxn modelId="{16394F8D-D0CF-40BC-A22D-BF7794BC87E6}" type="presParOf" srcId="{A90F04B9-BA51-4018-982F-66C00187B3E8}" destId="{FD317FA6-042C-4481-ABCB-7D3EF36A7A25}" srcOrd="9" destOrd="0" presId="urn:microsoft.com/office/officeart/2005/8/layout/vList6"/>
    <dgm:cxn modelId="{20FEECDA-48F2-460C-AE1E-5B0909AC208C}" type="presParOf" srcId="{A90F04B9-BA51-4018-982F-66C00187B3E8}" destId="{75AB6010-4A2B-442A-B0C2-FE257E37DAA6}" srcOrd="10" destOrd="0" presId="urn:microsoft.com/office/officeart/2005/8/layout/vList6"/>
    <dgm:cxn modelId="{8F7B1908-AE5A-4B47-AF82-C99CE09FC5A8}" type="presParOf" srcId="{75AB6010-4A2B-442A-B0C2-FE257E37DAA6}" destId="{2BC0E0F3-9F3B-4BD6-A210-5560838E7AB7}" srcOrd="0" destOrd="0" presId="urn:microsoft.com/office/officeart/2005/8/layout/vList6"/>
    <dgm:cxn modelId="{7BA43C4C-AFD9-434B-BEED-490490F97A1B}" type="presParOf" srcId="{75AB6010-4A2B-442A-B0C2-FE257E37DAA6}" destId="{F6F5C293-0D1A-40BB-B4E2-3D2A903862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B0053-051D-4105-BA34-2EA7CD4FAC5B}" type="doc">
      <dgm:prSet loTypeId="urn:microsoft.com/office/officeart/2005/8/layout/process4" loCatId="list" qsTypeId="urn:microsoft.com/office/officeart/2005/8/quickstyle/3d2#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5FC23C8-A52D-4239-A499-CFC1926A9A9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ДОТАЦИИ</a:t>
          </a:r>
        </a:p>
      </dgm:t>
    </dgm:pt>
    <dgm:pt modelId="{3AF7DA73-F9E0-4CE0-B9FB-90D69401A5F3}" type="parTrans" cxnId="{441B2F25-EC4A-4BA3-B967-414EA6DF39D5}">
      <dgm:prSet/>
      <dgm:spPr/>
      <dgm:t>
        <a:bodyPr/>
        <a:lstStyle/>
        <a:p>
          <a:endParaRPr lang="ru-RU"/>
        </a:p>
      </dgm:t>
    </dgm:pt>
    <dgm:pt modelId="{2EBE8D41-E707-484D-B593-1C18CD77D714}" type="sibTrans" cxnId="{441B2F25-EC4A-4BA3-B967-414EA6DF39D5}">
      <dgm:prSet/>
      <dgm:spPr/>
      <dgm:t>
        <a:bodyPr/>
        <a:lstStyle/>
        <a:p>
          <a:endParaRPr lang="ru-RU"/>
        </a:p>
      </dgm:t>
    </dgm:pt>
    <dgm:pt modelId="{65470B82-92D1-4E8C-A6A4-CA30CEDFF85D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202 922,3</a:t>
          </a:r>
        </a:p>
      </dgm:t>
    </dgm:pt>
    <dgm:pt modelId="{38B3FA89-C93E-4578-861F-646F49B43AF3}" type="parTrans" cxnId="{9C059BB8-7C95-4E8A-92A4-09821488CCF5}">
      <dgm:prSet/>
      <dgm:spPr/>
      <dgm:t>
        <a:bodyPr/>
        <a:lstStyle/>
        <a:p>
          <a:endParaRPr lang="ru-RU"/>
        </a:p>
      </dgm:t>
    </dgm:pt>
    <dgm:pt modelId="{48C31F77-D343-41B3-A3F2-3B16678CBCC4}" type="sibTrans" cxnId="{9C059BB8-7C95-4E8A-92A4-09821488CCF5}">
      <dgm:prSet/>
      <dgm:spPr/>
      <dgm:t>
        <a:bodyPr/>
        <a:lstStyle/>
        <a:p>
          <a:endParaRPr lang="ru-RU"/>
        </a:p>
      </dgm:t>
    </dgm:pt>
    <dgm:pt modelId="{17A36FEB-E5A5-4ADC-BCD6-31C341DACFFE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243 921,7</a:t>
          </a:r>
        </a:p>
      </dgm:t>
    </dgm:pt>
    <dgm:pt modelId="{EBC1898F-85DE-483C-A400-D238CF5164B4}" type="parTrans" cxnId="{1850B055-016E-4808-9463-129EE2536497}">
      <dgm:prSet/>
      <dgm:spPr/>
      <dgm:t>
        <a:bodyPr/>
        <a:lstStyle/>
        <a:p>
          <a:endParaRPr lang="ru-RU"/>
        </a:p>
      </dgm:t>
    </dgm:pt>
    <dgm:pt modelId="{098E893E-7CD6-4ED3-B437-D7B2F372EC2F}" type="sibTrans" cxnId="{1850B055-016E-4808-9463-129EE2536497}">
      <dgm:prSet/>
      <dgm:spPr/>
      <dgm:t>
        <a:bodyPr/>
        <a:lstStyle/>
        <a:p>
          <a:endParaRPr lang="ru-RU"/>
        </a:p>
      </dgm:t>
    </dgm:pt>
    <dgm:pt modelId="{E68FE02E-0C13-4687-AB88-545DA489FC6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СУБСИДИИ</a:t>
          </a:r>
        </a:p>
      </dgm:t>
    </dgm:pt>
    <dgm:pt modelId="{7079FE53-AE6A-400F-9DA2-D10D7B30F23B}" type="parTrans" cxnId="{7CA9F83E-B4A3-46DF-A467-87DAF94F0141}">
      <dgm:prSet/>
      <dgm:spPr/>
      <dgm:t>
        <a:bodyPr/>
        <a:lstStyle/>
        <a:p>
          <a:endParaRPr lang="ru-RU"/>
        </a:p>
      </dgm:t>
    </dgm:pt>
    <dgm:pt modelId="{44892D84-4C04-46B0-A099-03CCC3C99123}" type="sibTrans" cxnId="{7CA9F83E-B4A3-46DF-A467-87DAF94F0141}">
      <dgm:prSet/>
      <dgm:spPr/>
      <dgm:t>
        <a:bodyPr/>
        <a:lstStyle/>
        <a:p>
          <a:endParaRPr lang="ru-RU"/>
        </a:p>
      </dgm:t>
    </dgm:pt>
    <dgm:pt modelId="{49EA8E8B-A604-450F-AECF-A3C7A8513035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279 530,9</a:t>
          </a:r>
        </a:p>
      </dgm:t>
    </dgm:pt>
    <dgm:pt modelId="{4C9EB244-AE7D-4235-BF48-9000D0314A7B}" type="parTrans" cxnId="{FD79D247-D9AD-4112-9A78-C863C1562390}">
      <dgm:prSet/>
      <dgm:spPr/>
      <dgm:t>
        <a:bodyPr/>
        <a:lstStyle/>
        <a:p>
          <a:endParaRPr lang="ru-RU"/>
        </a:p>
      </dgm:t>
    </dgm:pt>
    <dgm:pt modelId="{D004E458-64E0-49F5-A095-D9C7C331B6F5}" type="sibTrans" cxnId="{FD79D247-D9AD-4112-9A78-C863C1562390}">
      <dgm:prSet/>
      <dgm:spPr/>
      <dgm:t>
        <a:bodyPr/>
        <a:lstStyle/>
        <a:p>
          <a:endParaRPr lang="ru-RU"/>
        </a:p>
      </dgm:t>
    </dgm:pt>
    <dgm:pt modelId="{5B564A69-2FED-49A7-9429-51A956ED7F0F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269 662,0</a:t>
          </a:r>
        </a:p>
      </dgm:t>
    </dgm:pt>
    <dgm:pt modelId="{FC3FF85A-3D28-414E-9497-270E14CDE962}" type="parTrans" cxnId="{ABAD233C-D682-40BC-A28A-ABA7148D20C9}">
      <dgm:prSet/>
      <dgm:spPr/>
      <dgm:t>
        <a:bodyPr/>
        <a:lstStyle/>
        <a:p>
          <a:endParaRPr lang="ru-RU"/>
        </a:p>
      </dgm:t>
    </dgm:pt>
    <dgm:pt modelId="{B899C6C9-7258-4585-80D8-E37083663D77}" type="sibTrans" cxnId="{ABAD233C-D682-40BC-A28A-ABA7148D20C9}">
      <dgm:prSet/>
      <dgm:spPr/>
      <dgm:t>
        <a:bodyPr/>
        <a:lstStyle/>
        <a:p>
          <a:endParaRPr lang="ru-RU"/>
        </a:p>
      </dgm:t>
    </dgm:pt>
    <dgm:pt modelId="{BA9CE6A0-A871-4513-855B-60887D2F94E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СУБВЕНЦИИ</a:t>
          </a:r>
        </a:p>
      </dgm:t>
    </dgm:pt>
    <dgm:pt modelId="{F89EB59D-9E30-420D-BB51-22C8A5670443}" type="parTrans" cxnId="{A3F9076A-7A0C-4E76-815F-410A8E511C0D}">
      <dgm:prSet/>
      <dgm:spPr/>
      <dgm:t>
        <a:bodyPr/>
        <a:lstStyle/>
        <a:p>
          <a:endParaRPr lang="ru-RU"/>
        </a:p>
      </dgm:t>
    </dgm:pt>
    <dgm:pt modelId="{809E88A5-F5A7-4A19-9FB6-8FB165766EB4}" type="sibTrans" cxnId="{A3F9076A-7A0C-4E76-815F-410A8E511C0D}">
      <dgm:prSet/>
      <dgm:spPr/>
      <dgm:t>
        <a:bodyPr/>
        <a:lstStyle/>
        <a:p>
          <a:endParaRPr lang="ru-RU"/>
        </a:p>
      </dgm:t>
    </dgm:pt>
    <dgm:pt modelId="{AEDEFAD2-7581-413A-9D83-56335EB7896C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832 003,9</a:t>
          </a:r>
        </a:p>
      </dgm:t>
    </dgm:pt>
    <dgm:pt modelId="{D6F0217F-E8A9-4BFA-9CE7-BF81B06AB0E8}" type="parTrans" cxnId="{94131414-06EA-4639-9023-9666F9BB3C03}">
      <dgm:prSet/>
      <dgm:spPr/>
      <dgm:t>
        <a:bodyPr/>
        <a:lstStyle/>
        <a:p>
          <a:endParaRPr lang="ru-RU"/>
        </a:p>
      </dgm:t>
    </dgm:pt>
    <dgm:pt modelId="{E052DD73-F631-4BA2-96C4-70CB7FC241D0}" type="sibTrans" cxnId="{94131414-06EA-4639-9023-9666F9BB3C03}">
      <dgm:prSet/>
      <dgm:spPr/>
      <dgm:t>
        <a:bodyPr/>
        <a:lstStyle/>
        <a:p>
          <a:endParaRPr lang="ru-RU"/>
        </a:p>
      </dgm:t>
    </dgm:pt>
    <dgm:pt modelId="{4A9ECA0C-E3C4-4F66-8F84-CE9DF973EBD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ИНЫЕ и ПРОЧИЕ МЕЖБЮДЖЕТНЫЕ ТРАНСФЕРТЫ</a:t>
          </a:r>
        </a:p>
      </dgm:t>
    </dgm:pt>
    <dgm:pt modelId="{49EAEEC5-9EBB-418A-AD8E-0CE9BC245D03}" type="parTrans" cxnId="{B1FAE447-47DB-45EB-A0FD-34FB7E4B09DC}">
      <dgm:prSet/>
      <dgm:spPr/>
      <dgm:t>
        <a:bodyPr/>
        <a:lstStyle/>
        <a:p>
          <a:endParaRPr lang="ru-RU"/>
        </a:p>
      </dgm:t>
    </dgm:pt>
    <dgm:pt modelId="{8CB168C5-2EB0-44FF-95E2-2389F882A2D1}" type="sibTrans" cxnId="{B1FAE447-47DB-45EB-A0FD-34FB7E4B09DC}">
      <dgm:prSet/>
      <dgm:spPr/>
      <dgm:t>
        <a:bodyPr/>
        <a:lstStyle/>
        <a:p>
          <a:endParaRPr lang="ru-RU"/>
        </a:p>
      </dgm:t>
    </dgm:pt>
    <dgm:pt modelId="{184E6814-9406-4620-BE63-10F1ADEB3E1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ВОЗВРАТ ОСТАТКОВ СУБСИДИЙ И СУБВЕНЦИЙ ПРОШЛЫХ ЛЕТ</a:t>
          </a:r>
        </a:p>
      </dgm:t>
    </dgm:pt>
    <dgm:pt modelId="{7D88F80D-B87F-4FBC-9411-8CD69B1AA9B9}" type="parTrans" cxnId="{8B2D8394-6F53-4FEC-B28C-EF82DC26AE4C}">
      <dgm:prSet/>
      <dgm:spPr/>
      <dgm:t>
        <a:bodyPr/>
        <a:lstStyle/>
        <a:p>
          <a:endParaRPr lang="ru-RU"/>
        </a:p>
      </dgm:t>
    </dgm:pt>
    <dgm:pt modelId="{F3A3E6A8-E421-4EF9-89CE-6314516B9293}" type="sibTrans" cxnId="{8B2D8394-6F53-4FEC-B28C-EF82DC26AE4C}">
      <dgm:prSet/>
      <dgm:spPr/>
      <dgm:t>
        <a:bodyPr/>
        <a:lstStyle/>
        <a:p>
          <a:endParaRPr lang="ru-RU"/>
        </a:p>
      </dgm:t>
    </dgm:pt>
    <dgm:pt modelId="{2FBE5A78-249F-4B10-8F4A-89B34D2BE656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1 034 604,0</a:t>
          </a:r>
        </a:p>
      </dgm:t>
    </dgm:pt>
    <dgm:pt modelId="{9DF2018C-C397-495E-9E97-ADEE3BBA405F}" type="parTrans" cxnId="{62C58A26-7141-45B2-8223-3BB8EFB18912}">
      <dgm:prSet/>
      <dgm:spPr/>
      <dgm:t>
        <a:bodyPr/>
        <a:lstStyle/>
        <a:p>
          <a:endParaRPr lang="ru-RU"/>
        </a:p>
      </dgm:t>
    </dgm:pt>
    <dgm:pt modelId="{EE74BF02-166A-4C1D-91AC-76473D3DC68A}" type="sibTrans" cxnId="{62C58A26-7141-45B2-8223-3BB8EFB18912}">
      <dgm:prSet/>
      <dgm:spPr/>
      <dgm:t>
        <a:bodyPr/>
        <a:lstStyle/>
        <a:p>
          <a:endParaRPr lang="ru-RU"/>
        </a:p>
      </dgm:t>
    </dgm:pt>
    <dgm:pt modelId="{560E1E6B-8AA0-42D4-A935-5F79D4D4207D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41 895,8</a:t>
          </a:r>
        </a:p>
      </dgm:t>
    </dgm:pt>
    <dgm:pt modelId="{CFED2BA1-A9B4-433E-95C4-56E89DFF1B11}" type="parTrans" cxnId="{F57509C0-1C93-4849-882C-13986FB5BE51}">
      <dgm:prSet/>
      <dgm:spPr/>
      <dgm:t>
        <a:bodyPr/>
        <a:lstStyle/>
        <a:p>
          <a:endParaRPr lang="ru-RU"/>
        </a:p>
      </dgm:t>
    </dgm:pt>
    <dgm:pt modelId="{4BBFB738-17D0-4CAF-8D02-4E7576E81852}" type="sibTrans" cxnId="{F57509C0-1C93-4849-882C-13986FB5BE51}">
      <dgm:prSet/>
      <dgm:spPr/>
      <dgm:t>
        <a:bodyPr/>
        <a:lstStyle/>
        <a:p>
          <a:endParaRPr lang="ru-RU"/>
        </a:p>
      </dgm:t>
    </dgm:pt>
    <dgm:pt modelId="{8F248B9C-70AC-4685-A31F-36034D95DD16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54 700,3</a:t>
          </a:r>
        </a:p>
      </dgm:t>
    </dgm:pt>
    <dgm:pt modelId="{E80BD535-739D-4CC0-93AB-9869B0F5C71E}" type="parTrans" cxnId="{D28F2820-0F80-4CA2-8ED6-83AA3A3EB096}">
      <dgm:prSet/>
      <dgm:spPr/>
      <dgm:t>
        <a:bodyPr/>
        <a:lstStyle/>
        <a:p>
          <a:endParaRPr lang="ru-RU"/>
        </a:p>
      </dgm:t>
    </dgm:pt>
    <dgm:pt modelId="{6FF5F885-0885-469E-A432-456BF3FAE5CA}" type="sibTrans" cxnId="{D28F2820-0F80-4CA2-8ED6-83AA3A3EB096}">
      <dgm:prSet/>
      <dgm:spPr/>
      <dgm:t>
        <a:bodyPr/>
        <a:lstStyle/>
        <a:p>
          <a:endParaRPr lang="ru-RU"/>
        </a:p>
      </dgm:t>
    </dgm:pt>
    <dgm:pt modelId="{ACAB775F-FE69-4A2D-8F11-FC1A39F5E5BB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- 146,5</a:t>
          </a:r>
        </a:p>
      </dgm:t>
    </dgm:pt>
    <dgm:pt modelId="{87FD3F92-C347-41D3-9E14-54F119E161C7}" type="parTrans" cxnId="{1A38750E-8B89-4C3C-A7B5-D59664B42469}">
      <dgm:prSet/>
      <dgm:spPr/>
      <dgm:t>
        <a:bodyPr/>
        <a:lstStyle/>
        <a:p>
          <a:endParaRPr lang="ru-RU"/>
        </a:p>
      </dgm:t>
    </dgm:pt>
    <dgm:pt modelId="{2F90F764-6AFA-48C5-8652-0005DA0542A1}" type="sibTrans" cxnId="{1A38750E-8B89-4C3C-A7B5-D59664B42469}">
      <dgm:prSet/>
      <dgm:spPr/>
      <dgm:t>
        <a:bodyPr/>
        <a:lstStyle/>
        <a:p>
          <a:endParaRPr lang="ru-RU"/>
        </a:p>
      </dgm:t>
    </dgm:pt>
    <dgm:pt modelId="{0652AF79-EB49-4045-B8C4-1E2DFB0A7D2B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- 1 174,4</a:t>
          </a:r>
        </a:p>
      </dgm:t>
    </dgm:pt>
    <dgm:pt modelId="{E2182BA7-B3FC-4D93-BBF7-74B20A08D66B}" type="parTrans" cxnId="{A221FBEA-BEEB-4581-AE37-558F01DF2BAB}">
      <dgm:prSet/>
      <dgm:spPr/>
      <dgm:t>
        <a:bodyPr/>
        <a:lstStyle/>
        <a:p>
          <a:endParaRPr lang="ru-RU"/>
        </a:p>
      </dgm:t>
    </dgm:pt>
    <dgm:pt modelId="{70200AF7-90D4-4B18-8938-7E607922DEEC}" type="sibTrans" cxnId="{A221FBEA-BEEB-4581-AE37-558F01DF2BAB}">
      <dgm:prSet/>
      <dgm:spPr/>
      <dgm:t>
        <a:bodyPr/>
        <a:lstStyle/>
        <a:p>
          <a:endParaRPr lang="ru-RU"/>
        </a:p>
      </dgm:t>
    </dgm:pt>
    <dgm:pt modelId="{B9A2F7E3-83C2-4B1E-ACBD-1B91AB262EE4}" type="pres">
      <dgm:prSet presAssocID="{DC2B0053-051D-4105-BA34-2EA7CD4FAC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BB4291-A4E2-4B83-8260-0FDBBC607B16}" type="pres">
      <dgm:prSet presAssocID="{184E6814-9406-4620-BE63-10F1ADEB3E10}" presName="boxAndChildren" presStyleCnt="0"/>
      <dgm:spPr/>
    </dgm:pt>
    <dgm:pt modelId="{5A46DA83-578C-4105-9D7A-3D411661CAF8}" type="pres">
      <dgm:prSet presAssocID="{184E6814-9406-4620-BE63-10F1ADEB3E10}" presName="parentTextBox" presStyleLbl="node1" presStyleIdx="0" presStyleCnt="5"/>
      <dgm:spPr/>
      <dgm:t>
        <a:bodyPr/>
        <a:lstStyle/>
        <a:p>
          <a:endParaRPr lang="ru-RU"/>
        </a:p>
      </dgm:t>
    </dgm:pt>
    <dgm:pt modelId="{A9FE368E-4CDE-483F-80B7-6E571B202672}" type="pres">
      <dgm:prSet presAssocID="{184E6814-9406-4620-BE63-10F1ADEB3E10}" presName="entireBox" presStyleLbl="node1" presStyleIdx="0" presStyleCnt="5"/>
      <dgm:spPr/>
      <dgm:t>
        <a:bodyPr/>
        <a:lstStyle/>
        <a:p>
          <a:endParaRPr lang="ru-RU"/>
        </a:p>
      </dgm:t>
    </dgm:pt>
    <dgm:pt modelId="{58D8315B-34E8-4D2E-8D66-5E435B4E1038}" type="pres">
      <dgm:prSet presAssocID="{184E6814-9406-4620-BE63-10F1ADEB3E10}" presName="descendantBox" presStyleCnt="0"/>
      <dgm:spPr/>
    </dgm:pt>
    <dgm:pt modelId="{215CC664-28AB-40B7-8B3D-BEB95EAABB91}" type="pres">
      <dgm:prSet presAssocID="{0652AF79-EB49-4045-B8C4-1E2DFB0A7D2B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8F1A-E5D4-45A2-99B1-650BD78766BB}" type="pres">
      <dgm:prSet presAssocID="{ACAB775F-FE69-4A2D-8F11-FC1A39F5E5BB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9D733-B851-4FB4-AAB3-0960B6E18B33}" type="pres">
      <dgm:prSet presAssocID="{8CB168C5-2EB0-44FF-95E2-2389F882A2D1}" presName="sp" presStyleCnt="0"/>
      <dgm:spPr/>
    </dgm:pt>
    <dgm:pt modelId="{1DF964A8-1882-4B2C-A1EE-8E12CE17C1AB}" type="pres">
      <dgm:prSet presAssocID="{4A9ECA0C-E3C4-4F66-8F84-CE9DF973EBDE}" presName="arrowAndChildren" presStyleCnt="0"/>
      <dgm:spPr/>
    </dgm:pt>
    <dgm:pt modelId="{C29DC0AD-2DA4-4D39-9FFF-E2069865F1C4}" type="pres">
      <dgm:prSet presAssocID="{4A9ECA0C-E3C4-4F66-8F84-CE9DF973EBDE}" presName="parentTextArrow" presStyleLbl="node1" presStyleIdx="0" presStyleCnt="5"/>
      <dgm:spPr/>
      <dgm:t>
        <a:bodyPr/>
        <a:lstStyle/>
        <a:p>
          <a:endParaRPr lang="ru-RU"/>
        </a:p>
      </dgm:t>
    </dgm:pt>
    <dgm:pt modelId="{4B5EC1D4-5FC2-4922-8190-64F313D02477}" type="pres">
      <dgm:prSet presAssocID="{4A9ECA0C-E3C4-4F66-8F84-CE9DF973EBDE}" presName="arrow" presStyleLbl="node1" presStyleIdx="1" presStyleCnt="5"/>
      <dgm:spPr/>
      <dgm:t>
        <a:bodyPr/>
        <a:lstStyle/>
        <a:p>
          <a:endParaRPr lang="ru-RU"/>
        </a:p>
      </dgm:t>
    </dgm:pt>
    <dgm:pt modelId="{778D9B5A-73D9-423F-9E85-66BD06E01E36}" type="pres">
      <dgm:prSet presAssocID="{4A9ECA0C-E3C4-4F66-8F84-CE9DF973EBDE}" presName="descendantArrow" presStyleCnt="0"/>
      <dgm:spPr/>
    </dgm:pt>
    <dgm:pt modelId="{D3B42BE3-071B-49F1-BEC3-93C779FA6572}" type="pres">
      <dgm:prSet presAssocID="{560E1E6B-8AA0-42D4-A935-5F79D4D4207D}" presName="childTextArrow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C8C72-1E6C-412D-A131-B09D0E297FA4}" type="pres">
      <dgm:prSet presAssocID="{8F248B9C-70AC-4685-A31F-36034D95DD16}" presName="childTextArrow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A2675-15D8-49BA-872A-0A8F265F2A1C}" type="pres">
      <dgm:prSet presAssocID="{809E88A5-F5A7-4A19-9FB6-8FB165766EB4}" presName="sp" presStyleCnt="0"/>
      <dgm:spPr/>
    </dgm:pt>
    <dgm:pt modelId="{4E597C63-3FBC-430D-81CD-502E2BBDE826}" type="pres">
      <dgm:prSet presAssocID="{BA9CE6A0-A871-4513-855B-60887D2F94E0}" presName="arrowAndChildren" presStyleCnt="0"/>
      <dgm:spPr/>
    </dgm:pt>
    <dgm:pt modelId="{8501D1A0-F558-4310-BC24-735276DC667B}" type="pres">
      <dgm:prSet presAssocID="{BA9CE6A0-A871-4513-855B-60887D2F94E0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02F7F7C1-55BE-4F77-8ADB-2CAD9B11A9A7}" type="pres">
      <dgm:prSet presAssocID="{BA9CE6A0-A871-4513-855B-60887D2F94E0}" presName="arrow" presStyleLbl="node1" presStyleIdx="2" presStyleCnt="5"/>
      <dgm:spPr/>
      <dgm:t>
        <a:bodyPr/>
        <a:lstStyle/>
        <a:p>
          <a:endParaRPr lang="ru-RU"/>
        </a:p>
      </dgm:t>
    </dgm:pt>
    <dgm:pt modelId="{A2A4E085-7284-451B-9ADE-E48172960CCB}" type="pres">
      <dgm:prSet presAssocID="{BA9CE6A0-A871-4513-855B-60887D2F94E0}" presName="descendantArrow" presStyleCnt="0"/>
      <dgm:spPr/>
    </dgm:pt>
    <dgm:pt modelId="{801A825D-1D3C-4152-BD5C-337A81019829}" type="pres">
      <dgm:prSet presAssocID="{AEDEFAD2-7581-413A-9D83-56335EB7896C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35946-89BB-4A48-B172-E2E67BDB385D}" type="pres">
      <dgm:prSet presAssocID="{2FBE5A78-249F-4B10-8F4A-89B34D2BE656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1587F-67B9-4288-8B6E-A34BA25ABF64}" type="pres">
      <dgm:prSet presAssocID="{44892D84-4C04-46B0-A099-03CCC3C99123}" presName="sp" presStyleCnt="0"/>
      <dgm:spPr/>
    </dgm:pt>
    <dgm:pt modelId="{D81B44B1-1A85-4471-84A5-FC77642370F3}" type="pres">
      <dgm:prSet presAssocID="{E68FE02E-0C13-4687-AB88-545DA489FC69}" presName="arrowAndChildren" presStyleCnt="0"/>
      <dgm:spPr/>
    </dgm:pt>
    <dgm:pt modelId="{2CFEF593-B0AA-4368-9677-1D8B6C3B2C20}" type="pres">
      <dgm:prSet presAssocID="{E68FE02E-0C13-4687-AB88-545DA489FC69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0BC2B06E-6B37-4032-9B4B-15B9B9B69966}" type="pres">
      <dgm:prSet presAssocID="{E68FE02E-0C13-4687-AB88-545DA489FC69}" presName="arrow" presStyleLbl="node1" presStyleIdx="3" presStyleCnt="5" custLinFactNeighborY="1721"/>
      <dgm:spPr/>
      <dgm:t>
        <a:bodyPr/>
        <a:lstStyle/>
        <a:p>
          <a:endParaRPr lang="ru-RU"/>
        </a:p>
      </dgm:t>
    </dgm:pt>
    <dgm:pt modelId="{0DDD16CA-CAA5-4F69-AD75-B22997078D00}" type="pres">
      <dgm:prSet presAssocID="{E68FE02E-0C13-4687-AB88-545DA489FC69}" presName="descendantArrow" presStyleCnt="0"/>
      <dgm:spPr/>
    </dgm:pt>
    <dgm:pt modelId="{EC0BF6EE-2C20-49A9-8B11-E1984801E45D}" type="pres">
      <dgm:prSet presAssocID="{49EA8E8B-A604-450F-AECF-A3C7A8513035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015A8-8993-4EA1-BC41-7478B13A307F}" type="pres">
      <dgm:prSet presAssocID="{5B564A69-2FED-49A7-9429-51A956ED7F0F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6CA1D-5663-42E9-85C7-41A900EF9279}" type="pres">
      <dgm:prSet presAssocID="{2EBE8D41-E707-484D-B593-1C18CD77D714}" presName="sp" presStyleCnt="0"/>
      <dgm:spPr/>
    </dgm:pt>
    <dgm:pt modelId="{BEABF557-21BE-427F-B1F5-27E7533735DE}" type="pres">
      <dgm:prSet presAssocID="{A5FC23C8-A52D-4239-A499-CFC1926A9A9E}" presName="arrowAndChildren" presStyleCnt="0"/>
      <dgm:spPr/>
    </dgm:pt>
    <dgm:pt modelId="{AB7A86BF-CDF3-43CE-BACE-B3874692148C}" type="pres">
      <dgm:prSet presAssocID="{A5FC23C8-A52D-4239-A499-CFC1926A9A9E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7143F536-FD5E-48B2-9F29-825833559DFF}" type="pres">
      <dgm:prSet presAssocID="{A5FC23C8-A52D-4239-A499-CFC1926A9A9E}" presName="arrow" presStyleLbl="node1" presStyleIdx="4" presStyleCnt="5"/>
      <dgm:spPr/>
      <dgm:t>
        <a:bodyPr/>
        <a:lstStyle/>
        <a:p>
          <a:endParaRPr lang="ru-RU"/>
        </a:p>
      </dgm:t>
    </dgm:pt>
    <dgm:pt modelId="{0B18B00D-B3E0-4765-98A7-B0106F78C4A4}" type="pres">
      <dgm:prSet presAssocID="{A5FC23C8-A52D-4239-A499-CFC1926A9A9E}" presName="descendantArrow" presStyleCnt="0"/>
      <dgm:spPr/>
    </dgm:pt>
    <dgm:pt modelId="{A5E8EDB7-F104-494E-B651-5BEF2844C3BF}" type="pres">
      <dgm:prSet presAssocID="{65470B82-92D1-4E8C-A6A4-CA30CEDFF85D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56606-1820-4131-8CFF-BEC453C9F597}" type="pres">
      <dgm:prSet presAssocID="{17A36FEB-E5A5-4ADC-BCD6-31C341DACFFE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264E9A-B26F-4D81-955E-FD68CC56D775}" type="presOf" srcId="{4A9ECA0C-E3C4-4F66-8F84-CE9DF973EBDE}" destId="{C29DC0AD-2DA4-4D39-9FFF-E2069865F1C4}" srcOrd="0" destOrd="0" presId="urn:microsoft.com/office/officeart/2005/8/layout/process4"/>
    <dgm:cxn modelId="{441B2F25-EC4A-4BA3-B967-414EA6DF39D5}" srcId="{DC2B0053-051D-4105-BA34-2EA7CD4FAC5B}" destId="{A5FC23C8-A52D-4239-A499-CFC1926A9A9E}" srcOrd="0" destOrd="0" parTransId="{3AF7DA73-F9E0-4CE0-B9FB-90D69401A5F3}" sibTransId="{2EBE8D41-E707-484D-B593-1C18CD77D714}"/>
    <dgm:cxn modelId="{40C6B3D0-CACC-4171-B06F-676317AA946F}" type="presOf" srcId="{ACAB775F-FE69-4A2D-8F11-FC1A39F5E5BB}" destId="{6AFA8F1A-E5D4-45A2-99B1-650BD78766BB}" srcOrd="0" destOrd="0" presId="urn:microsoft.com/office/officeart/2005/8/layout/process4"/>
    <dgm:cxn modelId="{AA26642D-7073-4516-B479-B98554A4D647}" type="presOf" srcId="{A5FC23C8-A52D-4239-A499-CFC1926A9A9E}" destId="{AB7A86BF-CDF3-43CE-BACE-B3874692148C}" srcOrd="0" destOrd="0" presId="urn:microsoft.com/office/officeart/2005/8/layout/process4"/>
    <dgm:cxn modelId="{1DF8C4E4-DC41-4311-AA7D-251061CB4F76}" type="presOf" srcId="{49EA8E8B-A604-450F-AECF-A3C7A8513035}" destId="{EC0BF6EE-2C20-49A9-8B11-E1984801E45D}" srcOrd="0" destOrd="0" presId="urn:microsoft.com/office/officeart/2005/8/layout/process4"/>
    <dgm:cxn modelId="{9A64FC99-4684-4947-99CE-D2A6348A9E28}" type="presOf" srcId="{E68FE02E-0C13-4687-AB88-545DA489FC69}" destId="{2CFEF593-B0AA-4368-9677-1D8B6C3B2C20}" srcOrd="0" destOrd="0" presId="urn:microsoft.com/office/officeart/2005/8/layout/process4"/>
    <dgm:cxn modelId="{D28F2820-0F80-4CA2-8ED6-83AA3A3EB096}" srcId="{4A9ECA0C-E3C4-4F66-8F84-CE9DF973EBDE}" destId="{8F248B9C-70AC-4685-A31F-36034D95DD16}" srcOrd="1" destOrd="0" parTransId="{E80BD535-739D-4CC0-93AB-9869B0F5C71E}" sibTransId="{6FF5F885-0885-469E-A432-456BF3FAE5CA}"/>
    <dgm:cxn modelId="{CDC45219-7192-4FFE-815A-AD87FB8B0603}" type="presOf" srcId="{BA9CE6A0-A871-4513-855B-60887D2F94E0}" destId="{8501D1A0-F558-4310-BC24-735276DC667B}" srcOrd="0" destOrd="0" presId="urn:microsoft.com/office/officeart/2005/8/layout/process4"/>
    <dgm:cxn modelId="{9C73673A-DC9A-4C1E-A0BF-0110E4356FF4}" type="presOf" srcId="{4A9ECA0C-E3C4-4F66-8F84-CE9DF973EBDE}" destId="{4B5EC1D4-5FC2-4922-8190-64F313D02477}" srcOrd="1" destOrd="0" presId="urn:microsoft.com/office/officeart/2005/8/layout/process4"/>
    <dgm:cxn modelId="{8B2D8394-6F53-4FEC-B28C-EF82DC26AE4C}" srcId="{DC2B0053-051D-4105-BA34-2EA7CD4FAC5B}" destId="{184E6814-9406-4620-BE63-10F1ADEB3E10}" srcOrd="4" destOrd="0" parTransId="{7D88F80D-B87F-4FBC-9411-8CD69B1AA9B9}" sibTransId="{F3A3E6A8-E421-4EF9-89CE-6314516B9293}"/>
    <dgm:cxn modelId="{55D4C82F-F3DE-4898-A7A9-3AC9DDF3812C}" type="presOf" srcId="{184E6814-9406-4620-BE63-10F1ADEB3E10}" destId="{5A46DA83-578C-4105-9D7A-3D411661CAF8}" srcOrd="0" destOrd="0" presId="urn:microsoft.com/office/officeart/2005/8/layout/process4"/>
    <dgm:cxn modelId="{ABAD233C-D682-40BC-A28A-ABA7148D20C9}" srcId="{E68FE02E-0C13-4687-AB88-545DA489FC69}" destId="{5B564A69-2FED-49A7-9429-51A956ED7F0F}" srcOrd="1" destOrd="0" parTransId="{FC3FF85A-3D28-414E-9497-270E14CDE962}" sibTransId="{B899C6C9-7258-4585-80D8-E37083663D77}"/>
    <dgm:cxn modelId="{A221FBEA-BEEB-4581-AE37-558F01DF2BAB}" srcId="{184E6814-9406-4620-BE63-10F1ADEB3E10}" destId="{0652AF79-EB49-4045-B8C4-1E2DFB0A7D2B}" srcOrd="0" destOrd="0" parTransId="{E2182BA7-B3FC-4D93-BBF7-74B20A08D66B}" sibTransId="{70200AF7-90D4-4B18-8938-7E607922DEEC}"/>
    <dgm:cxn modelId="{A188D33B-43AD-42F1-8267-04CC4C89E16F}" type="presOf" srcId="{184E6814-9406-4620-BE63-10F1ADEB3E10}" destId="{A9FE368E-4CDE-483F-80B7-6E571B202672}" srcOrd="1" destOrd="0" presId="urn:microsoft.com/office/officeart/2005/8/layout/process4"/>
    <dgm:cxn modelId="{94CE5B22-773D-407F-BD32-E815726A4C20}" type="presOf" srcId="{5B564A69-2FED-49A7-9429-51A956ED7F0F}" destId="{555015A8-8993-4EA1-BC41-7478B13A307F}" srcOrd="0" destOrd="0" presId="urn:microsoft.com/office/officeart/2005/8/layout/process4"/>
    <dgm:cxn modelId="{12C63068-8B76-49ED-BE50-E62A547A0B52}" type="presOf" srcId="{DC2B0053-051D-4105-BA34-2EA7CD4FAC5B}" destId="{B9A2F7E3-83C2-4B1E-ACBD-1B91AB262EE4}" srcOrd="0" destOrd="0" presId="urn:microsoft.com/office/officeart/2005/8/layout/process4"/>
    <dgm:cxn modelId="{FD79D247-D9AD-4112-9A78-C863C1562390}" srcId="{E68FE02E-0C13-4687-AB88-545DA489FC69}" destId="{49EA8E8B-A604-450F-AECF-A3C7A8513035}" srcOrd="0" destOrd="0" parTransId="{4C9EB244-AE7D-4235-BF48-9000D0314A7B}" sibTransId="{D004E458-64E0-49F5-A095-D9C7C331B6F5}"/>
    <dgm:cxn modelId="{62C58A26-7141-45B2-8223-3BB8EFB18912}" srcId="{BA9CE6A0-A871-4513-855B-60887D2F94E0}" destId="{2FBE5A78-249F-4B10-8F4A-89B34D2BE656}" srcOrd="1" destOrd="0" parTransId="{9DF2018C-C397-495E-9E97-ADEE3BBA405F}" sibTransId="{EE74BF02-166A-4C1D-91AC-76473D3DC68A}"/>
    <dgm:cxn modelId="{BC1E0C49-2221-4976-97AC-8A17E2B709C5}" type="presOf" srcId="{BA9CE6A0-A871-4513-855B-60887D2F94E0}" destId="{02F7F7C1-55BE-4F77-8ADB-2CAD9B11A9A7}" srcOrd="1" destOrd="0" presId="urn:microsoft.com/office/officeart/2005/8/layout/process4"/>
    <dgm:cxn modelId="{EB14CEB6-D2C3-4631-A5F9-9C650E57C462}" type="presOf" srcId="{2FBE5A78-249F-4B10-8F4A-89B34D2BE656}" destId="{15735946-89BB-4A48-B172-E2E67BDB385D}" srcOrd="0" destOrd="0" presId="urn:microsoft.com/office/officeart/2005/8/layout/process4"/>
    <dgm:cxn modelId="{1A38750E-8B89-4C3C-A7B5-D59664B42469}" srcId="{184E6814-9406-4620-BE63-10F1ADEB3E10}" destId="{ACAB775F-FE69-4A2D-8F11-FC1A39F5E5BB}" srcOrd="1" destOrd="0" parTransId="{87FD3F92-C347-41D3-9E14-54F119E161C7}" sibTransId="{2F90F764-6AFA-48C5-8652-0005DA0542A1}"/>
    <dgm:cxn modelId="{9A7E0FCB-FF7D-43F5-9895-88B9795EA930}" type="presOf" srcId="{0652AF79-EB49-4045-B8C4-1E2DFB0A7D2B}" destId="{215CC664-28AB-40B7-8B3D-BEB95EAABB91}" srcOrd="0" destOrd="0" presId="urn:microsoft.com/office/officeart/2005/8/layout/process4"/>
    <dgm:cxn modelId="{94131414-06EA-4639-9023-9666F9BB3C03}" srcId="{BA9CE6A0-A871-4513-855B-60887D2F94E0}" destId="{AEDEFAD2-7581-413A-9D83-56335EB7896C}" srcOrd="0" destOrd="0" parTransId="{D6F0217F-E8A9-4BFA-9CE7-BF81B06AB0E8}" sibTransId="{E052DD73-F631-4BA2-96C4-70CB7FC241D0}"/>
    <dgm:cxn modelId="{78FE9B9E-0705-4881-B26B-88F627819FA0}" type="presOf" srcId="{17A36FEB-E5A5-4ADC-BCD6-31C341DACFFE}" destId="{7B156606-1820-4131-8CFF-BEC453C9F597}" srcOrd="0" destOrd="0" presId="urn:microsoft.com/office/officeart/2005/8/layout/process4"/>
    <dgm:cxn modelId="{7CA9F83E-B4A3-46DF-A467-87DAF94F0141}" srcId="{DC2B0053-051D-4105-BA34-2EA7CD4FAC5B}" destId="{E68FE02E-0C13-4687-AB88-545DA489FC69}" srcOrd="1" destOrd="0" parTransId="{7079FE53-AE6A-400F-9DA2-D10D7B30F23B}" sibTransId="{44892D84-4C04-46B0-A099-03CCC3C99123}"/>
    <dgm:cxn modelId="{1850B055-016E-4808-9463-129EE2536497}" srcId="{A5FC23C8-A52D-4239-A499-CFC1926A9A9E}" destId="{17A36FEB-E5A5-4ADC-BCD6-31C341DACFFE}" srcOrd="1" destOrd="0" parTransId="{EBC1898F-85DE-483C-A400-D238CF5164B4}" sibTransId="{098E893E-7CD6-4ED3-B437-D7B2F372EC2F}"/>
    <dgm:cxn modelId="{B1FAE447-47DB-45EB-A0FD-34FB7E4B09DC}" srcId="{DC2B0053-051D-4105-BA34-2EA7CD4FAC5B}" destId="{4A9ECA0C-E3C4-4F66-8F84-CE9DF973EBDE}" srcOrd="3" destOrd="0" parTransId="{49EAEEC5-9EBB-418A-AD8E-0CE9BC245D03}" sibTransId="{8CB168C5-2EB0-44FF-95E2-2389F882A2D1}"/>
    <dgm:cxn modelId="{5FADB3A1-A798-44D6-97FB-216B458E7D8B}" type="presOf" srcId="{65470B82-92D1-4E8C-A6A4-CA30CEDFF85D}" destId="{A5E8EDB7-F104-494E-B651-5BEF2844C3BF}" srcOrd="0" destOrd="0" presId="urn:microsoft.com/office/officeart/2005/8/layout/process4"/>
    <dgm:cxn modelId="{9C059BB8-7C95-4E8A-92A4-09821488CCF5}" srcId="{A5FC23C8-A52D-4239-A499-CFC1926A9A9E}" destId="{65470B82-92D1-4E8C-A6A4-CA30CEDFF85D}" srcOrd="0" destOrd="0" parTransId="{38B3FA89-C93E-4578-861F-646F49B43AF3}" sibTransId="{48C31F77-D343-41B3-A3F2-3B16678CBCC4}"/>
    <dgm:cxn modelId="{9698BEA7-EE3F-4C22-A293-4875D7D29E5F}" type="presOf" srcId="{A5FC23C8-A52D-4239-A499-CFC1926A9A9E}" destId="{7143F536-FD5E-48B2-9F29-825833559DFF}" srcOrd="1" destOrd="0" presId="urn:microsoft.com/office/officeart/2005/8/layout/process4"/>
    <dgm:cxn modelId="{F57509C0-1C93-4849-882C-13986FB5BE51}" srcId="{4A9ECA0C-E3C4-4F66-8F84-CE9DF973EBDE}" destId="{560E1E6B-8AA0-42D4-A935-5F79D4D4207D}" srcOrd="0" destOrd="0" parTransId="{CFED2BA1-A9B4-433E-95C4-56E89DFF1B11}" sibTransId="{4BBFB738-17D0-4CAF-8D02-4E7576E81852}"/>
    <dgm:cxn modelId="{62E0569B-3F2F-463D-92E7-9B54033EAF91}" type="presOf" srcId="{560E1E6B-8AA0-42D4-A935-5F79D4D4207D}" destId="{D3B42BE3-071B-49F1-BEC3-93C779FA6572}" srcOrd="0" destOrd="0" presId="urn:microsoft.com/office/officeart/2005/8/layout/process4"/>
    <dgm:cxn modelId="{73E31596-7723-4FC6-8CAB-C3EB218D3D06}" type="presOf" srcId="{8F248B9C-70AC-4685-A31F-36034D95DD16}" destId="{55EC8C72-1E6C-412D-A131-B09D0E297FA4}" srcOrd="0" destOrd="0" presId="urn:microsoft.com/office/officeart/2005/8/layout/process4"/>
    <dgm:cxn modelId="{476FFB94-57CE-4DC7-BF32-1D8145E635DB}" type="presOf" srcId="{E68FE02E-0C13-4687-AB88-545DA489FC69}" destId="{0BC2B06E-6B37-4032-9B4B-15B9B9B69966}" srcOrd="1" destOrd="0" presId="urn:microsoft.com/office/officeart/2005/8/layout/process4"/>
    <dgm:cxn modelId="{90401F2D-E0A1-42DC-A476-0A17B20A9453}" type="presOf" srcId="{AEDEFAD2-7581-413A-9D83-56335EB7896C}" destId="{801A825D-1D3C-4152-BD5C-337A81019829}" srcOrd="0" destOrd="0" presId="urn:microsoft.com/office/officeart/2005/8/layout/process4"/>
    <dgm:cxn modelId="{A3F9076A-7A0C-4E76-815F-410A8E511C0D}" srcId="{DC2B0053-051D-4105-BA34-2EA7CD4FAC5B}" destId="{BA9CE6A0-A871-4513-855B-60887D2F94E0}" srcOrd="2" destOrd="0" parTransId="{F89EB59D-9E30-420D-BB51-22C8A5670443}" sibTransId="{809E88A5-F5A7-4A19-9FB6-8FB165766EB4}"/>
    <dgm:cxn modelId="{46ED4F3C-11EB-4D82-BE20-F1F8E2171B13}" type="presParOf" srcId="{B9A2F7E3-83C2-4B1E-ACBD-1B91AB262EE4}" destId="{5CBB4291-A4E2-4B83-8260-0FDBBC607B16}" srcOrd="0" destOrd="0" presId="urn:microsoft.com/office/officeart/2005/8/layout/process4"/>
    <dgm:cxn modelId="{B12BFEA4-0B61-4655-B1F1-CE7B58C0154C}" type="presParOf" srcId="{5CBB4291-A4E2-4B83-8260-0FDBBC607B16}" destId="{5A46DA83-578C-4105-9D7A-3D411661CAF8}" srcOrd="0" destOrd="0" presId="urn:microsoft.com/office/officeart/2005/8/layout/process4"/>
    <dgm:cxn modelId="{AB62D145-69C4-4093-B243-AB83712F6104}" type="presParOf" srcId="{5CBB4291-A4E2-4B83-8260-0FDBBC607B16}" destId="{A9FE368E-4CDE-483F-80B7-6E571B202672}" srcOrd="1" destOrd="0" presId="urn:microsoft.com/office/officeart/2005/8/layout/process4"/>
    <dgm:cxn modelId="{94B8F899-109C-4950-93F7-2ED04FDA60B3}" type="presParOf" srcId="{5CBB4291-A4E2-4B83-8260-0FDBBC607B16}" destId="{58D8315B-34E8-4D2E-8D66-5E435B4E1038}" srcOrd="2" destOrd="0" presId="urn:microsoft.com/office/officeart/2005/8/layout/process4"/>
    <dgm:cxn modelId="{DA4C3D70-B756-4170-A890-85E55FDD7AD3}" type="presParOf" srcId="{58D8315B-34E8-4D2E-8D66-5E435B4E1038}" destId="{215CC664-28AB-40B7-8B3D-BEB95EAABB91}" srcOrd="0" destOrd="0" presId="urn:microsoft.com/office/officeart/2005/8/layout/process4"/>
    <dgm:cxn modelId="{BAF929BB-881E-4D70-BC62-04A8EF1D401E}" type="presParOf" srcId="{58D8315B-34E8-4D2E-8D66-5E435B4E1038}" destId="{6AFA8F1A-E5D4-45A2-99B1-650BD78766BB}" srcOrd="1" destOrd="0" presId="urn:microsoft.com/office/officeart/2005/8/layout/process4"/>
    <dgm:cxn modelId="{293AB52A-002D-465E-ADDE-CA4347959749}" type="presParOf" srcId="{B9A2F7E3-83C2-4B1E-ACBD-1B91AB262EE4}" destId="{1009D733-B851-4FB4-AAB3-0960B6E18B33}" srcOrd="1" destOrd="0" presId="urn:microsoft.com/office/officeart/2005/8/layout/process4"/>
    <dgm:cxn modelId="{22937383-9035-4CDB-B0A4-AE33F74D3A0B}" type="presParOf" srcId="{B9A2F7E3-83C2-4B1E-ACBD-1B91AB262EE4}" destId="{1DF964A8-1882-4B2C-A1EE-8E12CE17C1AB}" srcOrd="2" destOrd="0" presId="urn:microsoft.com/office/officeart/2005/8/layout/process4"/>
    <dgm:cxn modelId="{15E9EC87-EAD5-4DF7-B0A4-A5B24D20B6AD}" type="presParOf" srcId="{1DF964A8-1882-4B2C-A1EE-8E12CE17C1AB}" destId="{C29DC0AD-2DA4-4D39-9FFF-E2069865F1C4}" srcOrd="0" destOrd="0" presId="urn:microsoft.com/office/officeart/2005/8/layout/process4"/>
    <dgm:cxn modelId="{59EFC351-AE70-4839-AEAD-101EF27B4BD4}" type="presParOf" srcId="{1DF964A8-1882-4B2C-A1EE-8E12CE17C1AB}" destId="{4B5EC1D4-5FC2-4922-8190-64F313D02477}" srcOrd="1" destOrd="0" presId="urn:microsoft.com/office/officeart/2005/8/layout/process4"/>
    <dgm:cxn modelId="{D49129FD-CABA-4C33-8DC2-97B6B259C969}" type="presParOf" srcId="{1DF964A8-1882-4B2C-A1EE-8E12CE17C1AB}" destId="{778D9B5A-73D9-423F-9E85-66BD06E01E36}" srcOrd="2" destOrd="0" presId="urn:microsoft.com/office/officeart/2005/8/layout/process4"/>
    <dgm:cxn modelId="{CAB7463C-BFC3-4BC4-9386-FB7CA50D6018}" type="presParOf" srcId="{778D9B5A-73D9-423F-9E85-66BD06E01E36}" destId="{D3B42BE3-071B-49F1-BEC3-93C779FA6572}" srcOrd="0" destOrd="0" presId="urn:microsoft.com/office/officeart/2005/8/layout/process4"/>
    <dgm:cxn modelId="{595017E1-E3D6-4C9B-9301-DD26F0048ECD}" type="presParOf" srcId="{778D9B5A-73D9-423F-9E85-66BD06E01E36}" destId="{55EC8C72-1E6C-412D-A131-B09D0E297FA4}" srcOrd="1" destOrd="0" presId="urn:microsoft.com/office/officeart/2005/8/layout/process4"/>
    <dgm:cxn modelId="{33714CC1-DB5C-4980-85E4-6112E911B109}" type="presParOf" srcId="{B9A2F7E3-83C2-4B1E-ACBD-1B91AB262EE4}" destId="{281A2675-15D8-49BA-872A-0A8F265F2A1C}" srcOrd="3" destOrd="0" presId="urn:microsoft.com/office/officeart/2005/8/layout/process4"/>
    <dgm:cxn modelId="{E77B8A1C-83EB-49D4-BA41-198F75AC81D9}" type="presParOf" srcId="{B9A2F7E3-83C2-4B1E-ACBD-1B91AB262EE4}" destId="{4E597C63-3FBC-430D-81CD-502E2BBDE826}" srcOrd="4" destOrd="0" presId="urn:microsoft.com/office/officeart/2005/8/layout/process4"/>
    <dgm:cxn modelId="{ADDBC0AA-121F-4A2A-A2BF-BB5A221DF5F2}" type="presParOf" srcId="{4E597C63-3FBC-430D-81CD-502E2BBDE826}" destId="{8501D1A0-F558-4310-BC24-735276DC667B}" srcOrd="0" destOrd="0" presId="urn:microsoft.com/office/officeart/2005/8/layout/process4"/>
    <dgm:cxn modelId="{259D3500-902A-4182-A64E-B0E2EE6F688C}" type="presParOf" srcId="{4E597C63-3FBC-430D-81CD-502E2BBDE826}" destId="{02F7F7C1-55BE-4F77-8ADB-2CAD9B11A9A7}" srcOrd="1" destOrd="0" presId="urn:microsoft.com/office/officeart/2005/8/layout/process4"/>
    <dgm:cxn modelId="{7B37CC50-5596-4B2F-B538-840348E04E85}" type="presParOf" srcId="{4E597C63-3FBC-430D-81CD-502E2BBDE826}" destId="{A2A4E085-7284-451B-9ADE-E48172960CCB}" srcOrd="2" destOrd="0" presId="urn:microsoft.com/office/officeart/2005/8/layout/process4"/>
    <dgm:cxn modelId="{C6FD8B89-E76B-4BBA-802A-D2AFCB0BD6A1}" type="presParOf" srcId="{A2A4E085-7284-451B-9ADE-E48172960CCB}" destId="{801A825D-1D3C-4152-BD5C-337A81019829}" srcOrd="0" destOrd="0" presId="urn:microsoft.com/office/officeart/2005/8/layout/process4"/>
    <dgm:cxn modelId="{404F546C-43BB-44EA-95EC-9A4D7FEEE30A}" type="presParOf" srcId="{A2A4E085-7284-451B-9ADE-E48172960CCB}" destId="{15735946-89BB-4A48-B172-E2E67BDB385D}" srcOrd="1" destOrd="0" presId="urn:microsoft.com/office/officeart/2005/8/layout/process4"/>
    <dgm:cxn modelId="{364036EA-96DA-42C4-9A29-A31F7B53BE8D}" type="presParOf" srcId="{B9A2F7E3-83C2-4B1E-ACBD-1B91AB262EE4}" destId="{8361587F-67B9-4288-8B6E-A34BA25ABF64}" srcOrd="5" destOrd="0" presId="urn:microsoft.com/office/officeart/2005/8/layout/process4"/>
    <dgm:cxn modelId="{74304F7F-6ADA-41A4-B620-14304ADACBD7}" type="presParOf" srcId="{B9A2F7E3-83C2-4B1E-ACBD-1B91AB262EE4}" destId="{D81B44B1-1A85-4471-84A5-FC77642370F3}" srcOrd="6" destOrd="0" presId="urn:microsoft.com/office/officeart/2005/8/layout/process4"/>
    <dgm:cxn modelId="{20233D0C-D28F-4426-BEEA-F012532D7AB0}" type="presParOf" srcId="{D81B44B1-1A85-4471-84A5-FC77642370F3}" destId="{2CFEF593-B0AA-4368-9677-1D8B6C3B2C20}" srcOrd="0" destOrd="0" presId="urn:microsoft.com/office/officeart/2005/8/layout/process4"/>
    <dgm:cxn modelId="{CD60F5B5-504D-4669-84F0-36E060040081}" type="presParOf" srcId="{D81B44B1-1A85-4471-84A5-FC77642370F3}" destId="{0BC2B06E-6B37-4032-9B4B-15B9B9B69966}" srcOrd="1" destOrd="0" presId="urn:microsoft.com/office/officeart/2005/8/layout/process4"/>
    <dgm:cxn modelId="{61223C25-074F-4C9F-9B33-BBC67CA6E3C5}" type="presParOf" srcId="{D81B44B1-1A85-4471-84A5-FC77642370F3}" destId="{0DDD16CA-CAA5-4F69-AD75-B22997078D00}" srcOrd="2" destOrd="0" presId="urn:microsoft.com/office/officeart/2005/8/layout/process4"/>
    <dgm:cxn modelId="{C20C8DE4-B09A-4F52-9259-E83202936059}" type="presParOf" srcId="{0DDD16CA-CAA5-4F69-AD75-B22997078D00}" destId="{EC0BF6EE-2C20-49A9-8B11-E1984801E45D}" srcOrd="0" destOrd="0" presId="urn:microsoft.com/office/officeart/2005/8/layout/process4"/>
    <dgm:cxn modelId="{7CC56870-6D81-44AE-8641-FD943E20CA0B}" type="presParOf" srcId="{0DDD16CA-CAA5-4F69-AD75-B22997078D00}" destId="{555015A8-8993-4EA1-BC41-7478B13A307F}" srcOrd="1" destOrd="0" presId="urn:microsoft.com/office/officeart/2005/8/layout/process4"/>
    <dgm:cxn modelId="{C61D2065-13E8-4791-924F-6B7A4B35CEEB}" type="presParOf" srcId="{B9A2F7E3-83C2-4B1E-ACBD-1B91AB262EE4}" destId="{ACB6CA1D-5663-42E9-85C7-41A900EF9279}" srcOrd="7" destOrd="0" presId="urn:microsoft.com/office/officeart/2005/8/layout/process4"/>
    <dgm:cxn modelId="{EE1D4589-D287-4846-A750-4FAB58C5222B}" type="presParOf" srcId="{B9A2F7E3-83C2-4B1E-ACBD-1B91AB262EE4}" destId="{BEABF557-21BE-427F-B1F5-27E7533735DE}" srcOrd="8" destOrd="0" presId="urn:microsoft.com/office/officeart/2005/8/layout/process4"/>
    <dgm:cxn modelId="{FDD79F06-B20D-498D-824A-832922538CE1}" type="presParOf" srcId="{BEABF557-21BE-427F-B1F5-27E7533735DE}" destId="{AB7A86BF-CDF3-43CE-BACE-B3874692148C}" srcOrd="0" destOrd="0" presId="urn:microsoft.com/office/officeart/2005/8/layout/process4"/>
    <dgm:cxn modelId="{32C8329D-1B78-49B4-A335-478E6072EE36}" type="presParOf" srcId="{BEABF557-21BE-427F-B1F5-27E7533735DE}" destId="{7143F536-FD5E-48B2-9F29-825833559DFF}" srcOrd="1" destOrd="0" presId="urn:microsoft.com/office/officeart/2005/8/layout/process4"/>
    <dgm:cxn modelId="{0E7422F1-892B-4D81-AE5C-E9AD49FAB66C}" type="presParOf" srcId="{BEABF557-21BE-427F-B1F5-27E7533735DE}" destId="{0B18B00D-B3E0-4765-98A7-B0106F78C4A4}" srcOrd="2" destOrd="0" presId="urn:microsoft.com/office/officeart/2005/8/layout/process4"/>
    <dgm:cxn modelId="{573A75B0-DB07-4E2A-B70E-D7DB5B87B7C0}" type="presParOf" srcId="{0B18B00D-B3E0-4765-98A7-B0106F78C4A4}" destId="{A5E8EDB7-F104-494E-B651-5BEF2844C3BF}" srcOrd="0" destOrd="0" presId="urn:microsoft.com/office/officeart/2005/8/layout/process4"/>
    <dgm:cxn modelId="{6BDC3C14-BF53-4D64-A2CF-AA4134AF3189}" type="presParOf" srcId="{0B18B00D-B3E0-4765-98A7-B0106F78C4A4}" destId="{7B156606-1820-4131-8CFF-BEC453C9F59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2A552-7168-4A9B-8620-7C829ACC564D}">
      <dsp:nvSpPr>
        <dsp:cNvPr id="0" name=""/>
        <dsp:cNvSpPr/>
      </dsp:nvSpPr>
      <dsp:spPr>
        <a:xfrm>
          <a:off x="2571767" y="566"/>
          <a:ext cx="3857652" cy="714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110 503,9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124 171,4</a:t>
          </a:r>
        </a:p>
      </dsp:txBody>
      <dsp:txXfrm>
        <a:off x="2571767" y="89842"/>
        <a:ext cx="3589825" cy="535653"/>
      </dsp:txXfrm>
    </dsp:sp>
    <dsp:sp modelId="{E16AFCB8-1FD5-43C4-8529-FF1428E921F5}">
      <dsp:nvSpPr>
        <dsp:cNvPr id="0" name=""/>
        <dsp:cNvSpPr/>
      </dsp:nvSpPr>
      <dsp:spPr>
        <a:xfrm>
          <a:off x="0" y="566"/>
          <a:ext cx="2571768" cy="7142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НДФЛ</a:t>
          </a:r>
        </a:p>
      </dsp:txBody>
      <dsp:txXfrm>
        <a:off x="34865" y="35431"/>
        <a:ext cx="2502038" cy="644475"/>
      </dsp:txXfrm>
    </dsp:sp>
    <dsp:sp modelId="{6984E84D-3A8A-48FE-92F4-A84B7C4A6576}">
      <dsp:nvSpPr>
        <dsp:cNvPr id="0" name=""/>
        <dsp:cNvSpPr/>
      </dsp:nvSpPr>
      <dsp:spPr>
        <a:xfrm>
          <a:off x="2571767" y="786192"/>
          <a:ext cx="3857652" cy="714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  <a:cs typeface="Times New Roman" pitchFamily="18" charset="0"/>
            </a:rPr>
            <a:t>       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377,9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    449,0</a:t>
          </a:r>
        </a:p>
      </dsp:txBody>
      <dsp:txXfrm>
        <a:off x="2571767" y="875468"/>
        <a:ext cx="3589825" cy="535653"/>
      </dsp:txXfrm>
    </dsp:sp>
    <dsp:sp modelId="{7C0189A2-5880-4D34-A063-B9F11F8220F1}">
      <dsp:nvSpPr>
        <dsp:cNvPr id="0" name=""/>
        <dsp:cNvSpPr/>
      </dsp:nvSpPr>
      <dsp:spPr>
        <a:xfrm>
          <a:off x="0" y="786192"/>
          <a:ext cx="2571768" cy="714205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63000"/>
                <a:satMod val="165000"/>
              </a:schemeClr>
            </a:gs>
            <a:gs pos="30000">
              <a:schemeClr val="accent2">
                <a:hueOff val="936304"/>
                <a:satOff val="-1168"/>
                <a:lumOff val="275"/>
                <a:alphaOff val="0"/>
                <a:shade val="58000"/>
                <a:satMod val="165000"/>
              </a:schemeClr>
            </a:gs>
            <a:gs pos="75000">
              <a:schemeClr val="accent2">
                <a:hueOff val="936304"/>
                <a:satOff val="-1168"/>
                <a:lumOff val="275"/>
                <a:alphaOff val="0"/>
                <a:shade val="30000"/>
                <a:satMod val="175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АКЦИЗЫ</a:t>
          </a:r>
        </a:p>
      </dsp:txBody>
      <dsp:txXfrm>
        <a:off x="34865" y="821057"/>
        <a:ext cx="2502038" cy="644475"/>
      </dsp:txXfrm>
    </dsp:sp>
    <dsp:sp modelId="{87073DFB-EB76-4B76-B19B-5804D5BC30B9}">
      <dsp:nvSpPr>
        <dsp:cNvPr id="0" name=""/>
        <dsp:cNvSpPr/>
      </dsp:nvSpPr>
      <dsp:spPr>
        <a:xfrm>
          <a:off x="2571767" y="1571819"/>
          <a:ext cx="3857652" cy="714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  <a:cs typeface="Times New Roman" pitchFamily="18" charset="0"/>
            </a:rPr>
            <a:t>    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8 809,8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10 828,5</a:t>
          </a:r>
        </a:p>
      </dsp:txBody>
      <dsp:txXfrm>
        <a:off x="2571767" y="1661095"/>
        <a:ext cx="3589825" cy="535653"/>
      </dsp:txXfrm>
    </dsp:sp>
    <dsp:sp modelId="{FE59F70F-C140-4325-89A2-2B99D46B0CA4}">
      <dsp:nvSpPr>
        <dsp:cNvPr id="0" name=""/>
        <dsp:cNvSpPr/>
      </dsp:nvSpPr>
      <dsp:spPr>
        <a:xfrm>
          <a:off x="0" y="1571633"/>
          <a:ext cx="2571768" cy="714205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63000"/>
                <a:satMod val="165000"/>
              </a:schemeClr>
            </a:gs>
            <a:gs pos="30000">
              <a:schemeClr val="accent2">
                <a:hueOff val="1872608"/>
                <a:satOff val="-2336"/>
                <a:lumOff val="549"/>
                <a:alphaOff val="0"/>
                <a:shade val="58000"/>
                <a:satMod val="165000"/>
              </a:schemeClr>
            </a:gs>
            <a:gs pos="75000">
              <a:schemeClr val="accent2">
                <a:hueOff val="1872608"/>
                <a:satOff val="-2336"/>
                <a:lumOff val="549"/>
                <a:alphaOff val="0"/>
                <a:shade val="30000"/>
                <a:satMod val="175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УСН</a:t>
          </a:r>
        </a:p>
      </dsp:txBody>
      <dsp:txXfrm>
        <a:off x="34865" y="1606498"/>
        <a:ext cx="2502038" cy="644475"/>
      </dsp:txXfrm>
    </dsp:sp>
    <dsp:sp modelId="{F9A6A0C3-B7BB-4449-9398-9E6CBB6EFC07}">
      <dsp:nvSpPr>
        <dsp:cNvPr id="0" name=""/>
        <dsp:cNvSpPr/>
      </dsp:nvSpPr>
      <dsp:spPr>
        <a:xfrm>
          <a:off x="2571767" y="2357445"/>
          <a:ext cx="3857652" cy="714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     689,2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     535,9</a:t>
          </a:r>
        </a:p>
      </dsp:txBody>
      <dsp:txXfrm>
        <a:off x="2571767" y="2446721"/>
        <a:ext cx="3589825" cy="535653"/>
      </dsp:txXfrm>
    </dsp:sp>
    <dsp:sp modelId="{9A6C3DF4-F57B-4514-8011-443DE70A2301}">
      <dsp:nvSpPr>
        <dsp:cNvPr id="0" name=""/>
        <dsp:cNvSpPr/>
      </dsp:nvSpPr>
      <dsp:spPr>
        <a:xfrm>
          <a:off x="0" y="2357445"/>
          <a:ext cx="2571768" cy="714205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63000"/>
                <a:satMod val="165000"/>
              </a:schemeClr>
            </a:gs>
            <a:gs pos="30000">
              <a:schemeClr val="accent2">
                <a:hueOff val="2808911"/>
                <a:satOff val="-3503"/>
                <a:lumOff val="824"/>
                <a:alphaOff val="0"/>
                <a:shade val="58000"/>
                <a:satMod val="165000"/>
              </a:schemeClr>
            </a:gs>
            <a:gs pos="75000">
              <a:schemeClr val="accent2">
                <a:hueOff val="2808911"/>
                <a:satOff val="-3503"/>
                <a:lumOff val="824"/>
                <a:alphaOff val="0"/>
                <a:shade val="30000"/>
                <a:satMod val="175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ЕСХН</a:t>
          </a:r>
        </a:p>
      </dsp:txBody>
      <dsp:txXfrm>
        <a:off x="34865" y="2392310"/>
        <a:ext cx="2502038" cy="644475"/>
      </dsp:txXfrm>
    </dsp:sp>
    <dsp:sp modelId="{D19430A5-9340-459A-8AC2-1EC5C73A4C1C}">
      <dsp:nvSpPr>
        <dsp:cNvPr id="0" name=""/>
        <dsp:cNvSpPr/>
      </dsp:nvSpPr>
      <dsp:spPr>
        <a:xfrm>
          <a:off x="2571767" y="3143071"/>
          <a:ext cx="3857652" cy="714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  <a:cs typeface="Times New Roman" pitchFamily="18" charset="0"/>
            </a:rPr>
            <a:t>    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2 707,9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  2 904,4</a:t>
          </a:r>
        </a:p>
      </dsp:txBody>
      <dsp:txXfrm>
        <a:off x="2571767" y="3232347"/>
        <a:ext cx="3589825" cy="535653"/>
      </dsp:txXfrm>
    </dsp:sp>
    <dsp:sp modelId="{E44676F0-DF31-4B12-9B4D-48DD844E970B}">
      <dsp:nvSpPr>
        <dsp:cNvPr id="0" name=""/>
        <dsp:cNvSpPr/>
      </dsp:nvSpPr>
      <dsp:spPr>
        <a:xfrm>
          <a:off x="0" y="3143071"/>
          <a:ext cx="2571768" cy="714205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63000"/>
                <a:satMod val="165000"/>
              </a:schemeClr>
            </a:gs>
            <a:gs pos="30000">
              <a:schemeClr val="accent2">
                <a:hueOff val="3745215"/>
                <a:satOff val="-4671"/>
                <a:lumOff val="1098"/>
                <a:alphaOff val="0"/>
                <a:shade val="58000"/>
                <a:satMod val="165000"/>
              </a:schemeClr>
            </a:gs>
            <a:gs pos="75000">
              <a:schemeClr val="accent2">
                <a:hueOff val="3745215"/>
                <a:satOff val="-4671"/>
                <a:lumOff val="1098"/>
                <a:alphaOff val="0"/>
                <a:shade val="30000"/>
                <a:satMod val="175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Патент</a:t>
          </a:r>
        </a:p>
      </dsp:txBody>
      <dsp:txXfrm>
        <a:off x="34865" y="3177936"/>
        <a:ext cx="2502038" cy="644475"/>
      </dsp:txXfrm>
    </dsp:sp>
    <dsp:sp modelId="{F6F5C293-0D1A-40BB-B4E2-3D2A9038626A}">
      <dsp:nvSpPr>
        <dsp:cNvPr id="0" name=""/>
        <dsp:cNvSpPr/>
      </dsp:nvSpPr>
      <dsp:spPr>
        <a:xfrm>
          <a:off x="2571767" y="3928697"/>
          <a:ext cx="3857652" cy="714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     205,6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     245,7</a:t>
          </a:r>
        </a:p>
      </dsp:txBody>
      <dsp:txXfrm>
        <a:off x="2571767" y="4017973"/>
        <a:ext cx="3589825" cy="535653"/>
      </dsp:txXfrm>
    </dsp:sp>
    <dsp:sp modelId="{2BC0E0F3-9F3B-4BD6-A210-5560838E7AB7}">
      <dsp:nvSpPr>
        <dsp:cNvPr id="0" name=""/>
        <dsp:cNvSpPr/>
      </dsp:nvSpPr>
      <dsp:spPr>
        <a:xfrm>
          <a:off x="0" y="3928697"/>
          <a:ext cx="2571768" cy="71420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63000"/>
                <a:satMod val="165000"/>
              </a:schemeClr>
            </a:gs>
            <a:gs pos="30000">
              <a:schemeClr val="accent2">
                <a:hueOff val="4681519"/>
                <a:satOff val="-5839"/>
                <a:lumOff val="1373"/>
                <a:alphaOff val="0"/>
                <a:shade val="58000"/>
                <a:satMod val="165000"/>
              </a:schemeClr>
            </a:gs>
            <a:gs pos="75000">
              <a:schemeClr val="accent2">
                <a:hueOff val="4681519"/>
                <a:satOff val="-5839"/>
                <a:lumOff val="1373"/>
                <a:alphaOff val="0"/>
                <a:shade val="30000"/>
                <a:satMod val="17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34865" y="3963562"/>
        <a:ext cx="2502038" cy="64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2A552-7168-4A9B-8620-7C829ACC564D}">
      <dsp:nvSpPr>
        <dsp:cNvPr id="0" name=""/>
        <dsp:cNvSpPr/>
      </dsp:nvSpPr>
      <dsp:spPr>
        <a:xfrm>
          <a:off x="2543192" y="558"/>
          <a:ext cx="3814789" cy="703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n-lt"/>
              <a:cs typeface="Times New Roman" pitchFamily="18" charset="0"/>
            </a:rPr>
            <a:t>  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22 874,6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23 133,7</a:t>
          </a:r>
        </a:p>
      </dsp:txBody>
      <dsp:txXfrm>
        <a:off x="2543192" y="88460"/>
        <a:ext cx="3551083" cy="527413"/>
      </dsp:txXfrm>
    </dsp:sp>
    <dsp:sp modelId="{E16AFCB8-1FD5-43C4-8529-FF1428E921F5}">
      <dsp:nvSpPr>
        <dsp:cNvPr id="0" name=""/>
        <dsp:cNvSpPr/>
      </dsp:nvSpPr>
      <dsp:spPr>
        <a:xfrm>
          <a:off x="0" y="558"/>
          <a:ext cx="2543192" cy="7032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АРЕНДА</a:t>
          </a:r>
        </a:p>
      </dsp:txBody>
      <dsp:txXfrm>
        <a:off x="34328" y="34886"/>
        <a:ext cx="2474536" cy="634561"/>
      </dsp:txXfrm>
    </dsp:sp>
    <dsp:sp modelId="{6984E84D-3A8A-48FE-92F4-A84B7C4A6576}">
      <dsp:nvSpPr>
        <dsp:cNvPr id="0" name=""/>
        <dsp:cNvSpPr/>
      </dsp:nvSpPr>
      <dsp:spPr>
        <a:xfrm>
          <a:off x="2543192" y="774097"/>
          <a:ext cx="3814789" cy="703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143371"/>
            <a:satOff val="-2759"/>
            <a:lumOff val="-21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143371"/>
              <a:satOff val="-2759"/>
              <a:lumOff val="-21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n-lt"/>
              <a:cs typeface="Times New Roman" pitchFamily="18" charset="0"/>
            </a:rPr>
            <a:t>    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1 698,7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     970,5</a:t>
          </a:r>
        </a:p>
      </dsp:txBody>
      <dsp:txXfrm>
        <a:off x="2543192" y="861999"/>
        <a:ext cx="3551083" cy="527413"/>
      </dsp:txXfrm>
    </dsp:sp>
    <dsp:sp modelId="{7C0189A2-5880-4D34-A063-B9F11F8220F1}">
      <dsp:nvSpPr>
        <dsp:cNvPr id="0" name=""/>
        <dsp:cNvSpPr/>
      </dsp:nvSpPr>
      <dsp:spPr>
        <a:xfrm>
          <a:off x="0" y="774097"/>
          <a:ext cx="2543192" cy="703217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63000"/>
                <a:satMod val="165000"/>
              </a:schemeClr>
            </a:gs>
            <a:gs pos="30000">
              <a:schemeClr val="accent3">
                <a:hueOff val="2250053"/>
                <a:satOff val="-3376"/>
                <a:lumOff val="-549"/>
                <a:alphaOff val="0"/>
                <a:shade val="58000"/>
                <a:satMod val="165000"/>
              </a:schemeClr>
            </a:gs>
            <a:gs pos="75000">
              <a:schemeClr val="accent3">
                <a:hueOff val="2250053"/>
                <a:satOff val="-3376"/>
                <a:lumOff val="-549"/>
                <a:alphaOff val="0"/>
                <a:shade val="30000"/>
                <a:satMod val="175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4328" y="808425"/>
        <a:ext cx="2474536" cy="634561"/>
      </dsp:txXfrm>
    </dsp:sp>
    <dsp:sp modelId="{87073DFB-EB76-4B76-B19B-5804D5BC30B9}">
      <dsp:nvSpPr>
        <dsp:cNvPr id="0" name=""/>
        <dsp:cNvSpPr/>
      </dsp:nvSpPr>
      <dsp:spPr>
        <a:xfrm>
          <a:off x="2543192" y="1547637"/>
          <a:ext cx="3814789" cy="703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4286742"/>
            <a:satOff val="-5517"/>
            <a:lumOff val="-43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286742"/>
              <a:satOff val="-5517"/>
              <a:lumOff val="-43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n-lt"/>
              <a:cs typeface="Times New Roman" pitchFamily="18" charset="0"/>
            </a:rPr>
            <a:t>  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11 444,4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12 820,0</a:t>
          </a:r>
        </a:p>
      </dsp:txBody>
      <dsp:txXfrm>
        <a:off x="2543192" y="1635539"/>
        <a:ext cx="3551083" cy="527413"/>
      </dsp:txXfrm>
    </dsp:sp>
    <dsp:sp modelId="{FE59F70F-C140-4325-89A2-2B99D46B0CA4}">
      <dsp:nvSpPr>
        <dsp:cNvPr id="0" name=""/>
        <dsp:cNvSpPr/>
      </dsp:nvSpPr>
      <dsp:spPr>
        <a:xfrm>
          <a:off x="0" y="1547637"/>
          <a:ext cx="2543192" cy="703217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63000"/>
                <a:satMod val="165000"/>
              </a:schemeClr>
            </a:gs>
            <a:gs pos="30000">
              <a:schemeClr val="accent3">
                <a:hueOff val="4500106"/>
                <a:satOff val="-6752"/>
                <a:lumOff val="-1098"/>
                <a:alphaOff val="0"/>
                <a:shade val="58000"/>
                <a:satMod val="165000"/>
              </a:schemeClr>
            </a:gs>
            <a:gs pos="75000">
              <a:schemeClr val="accent3">
                <a:hueOff val="4500106"/>
                <a:satOff val="-6752"/>
                <a:lumOff val="-1098"/>
                <a:alphaOff val="0"/>
                <a:shade val="30000"/>
                <a:satMod val="175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Платные услуги и компенсации затрат</a:t>
          </a:r>
        </a:p>
      </dsp:txBody>
      <dsp:txXfrm>
        <a:off x="34328" y="1581965"/>
        <a:ext cx="2474536" cy="634561"/>
      </dsp:txXfrm>
    </dsp:sp>
    <dsp:sp modelId="{F9A6A0C3-B7BB-4449-9398-9E6CBB6EFC07}">
      <dsp:nvSpPr>
        <dsp:cNvPr id="0" name=""/>
        <dsp:cNvSpPr/>
      </dsp:nvSpPr>
      <dsp:spPr>
        <a:xfrm>
          <a:off x="2543192" y="2321176"/>
          <a:ext cx="3814789" cy="703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6430112"/>
            <a:satOff val="-8276"/>
            <a:lumOff val="-64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430112"/>
              <a:satOff val="-8276"/>
              <a:lumOff val="-64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n-lt"/>
              <a:cs typeface="Times New Roman" pitchFamily="18" charset="0"/>
            </a:rPr>
            <a:t>     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2 654,2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   3 728,5</a:t>
          </a:r>
        </a:p>
      </dsp:txBody>
      <dsp:txXfrm>
        <a:off x="2543192" y="2409078"/>
        <a:ext cx="3551083" cy="527413"/>
      </dsp:txXfrm>
    </dsp:sp>
    <dsp:sp modelId="{9A6C3DF4-F57B-4514-8011-443DE70A2301}">
      <dsp:nvSpPr>
        <dsp:cNvPr id="0" name=""/>
        <dsp:cNvSpPr/>
      </dsp:nvSpPr>
      <dsp:spPr>
        <a:xfrm>
          <a:off x="0" y="2321176"/>
          <a:ext cx="2543192" cy="703217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63000"/>
                <a:satMod val="165000"/>
              </a:schemeClr>
            </a:gs>
            <a:gs pos="30000">
              <a:schemeClr val="accent3">
                <a:hueOff val="6750158"/>
                <a:satOff val="-10128"/>
                <a:lumOff val="-1647"/>
                <a:alphaOff val="0"/>
                <a:shade val="58000"/>
                <a:satMod val="165000"/>
              </a:schemeClr>
            </a:gs>
            <a:gs pos="75000">
              <a:schemeClr val="accent3">
                <a:hueOff val="6750158"/>
                <a:satOff val="-10128"/>
                <a:lumOff val="-1647"/>
                <a:alphaOff val="0"/>
                <a:shade val="30000"/>
                <a:satMod val="175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Доходы от продажи</a:t>
          </a:r>
        </a:p>
      </dsp:txBody>
      <dsp:txXfrm>
        <a:off x="34328" y="2355504"/>
        <a:ext cx="2474536" cy="634561"/>
      </dsp:txXfrm>
    </dsp:sp>
    <dsp:sp modelId="{D19430A5-9340-459A-8AC2-1EC5C73A4C1C}">
      <dsp:nvSpPr>
        <dsp:cNvPr id="0" name=""/>
        <dsp:cNvSpPr/>
      </dsp:nvSpPr>
      <dsp:spPr>
        <a:xfrm>
          <a:off x="2543192" y="3094716"/>
          <a:ext cx="3814789" cy="703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573483"/>
            <a:satOff val="-11034"/>
            <a:lumOff val="-86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573483"/>
              <a:satOff val="-11034"/>
              <a:lumOff val="-86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1 745,6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  1 465,1</a:t>
          </a:r>
        </a:p>
      </dsp:txBody>
      <dsp:txXfrm>
        <a:off x="2543192" y="3182618"/>
        <a:ext cx="3551083" cy="527413"/>
      </dsp:txXfrm>
    </dsp:sp>
    <dsp:sp modelId="{E44676F0-DF31-4B12-9B4D-48DD844E970B}">
      <dsp:nvSpPr>
        <dsp:cNvPr id="0" name=""/>
        <dsp:cNvSpPr/>
      </dsp:nvSpPr>
      <dsp:spPr>
        <a:xfrm>
          <a:off x="0" y="3094716"/>
          <a:ext cx="2543192" cy="703217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63000"/>
                <a:satMod val="165000"/>
              </a:schemeClr>
            </a:gs>
            <a:gs pos="30000">
              <a:schemeClr val="accent3">
                <a:hueOff val="9000211"/>
                <a:satOff val="-13504"/>
                <a:lumOff val="-2196"/>
                <a:alphaOff val="0"/>
                <a:shade val="58000"/>
                <a:satMod val="165000"/>
              </a:schemeClr>
            </a:gs>
            <a:gs pos="75000">
              <a:schemeClr val="accent3">
                <a:hueOff val="9000211"/>
                <a:satOff val="-13504"/>
                <a:lumOff val="-2196"/>
                <a:alphaOff val="0"/>
                <a:shade val="30000"/>
                <a:satMod val="175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Штрафы</a:t>
          </a:r>
        </a:p>
      </dsp:txBody>
      <dsp:txXfrm>
        <a:off x="34328" y="3129044"/>
        <a:ext cx="2474536" cy="634561"/>
      </dsp:txXfrm>
    </dsp:sp>
    <dsp:sp modelId="{F6F5C293-0D1A-40BB-B4E2-3D2A9038626A}">
      <dsp:nvSpPr>
        <dsp:cNvPr id="0" name=""/>
        <dsp:cNvSpPr/>
      </dsp:nvSpPr>
      <dsp:spPr>
        <a:xfrm>
          <a:off x="2543192" y="3868256"/>
          <a:ext cx="3814789" cy="7032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n-lt"/>
              <a:cs typeface="Times New Roman" pitchFamily="18" charset="0"/>
            </a:rPr>
            <a:t>         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74,3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       684,3</a:t>
          </a:r>
        </a:p>
      </dsp:txBody>
      <dsp:txXfrm>
        <a:off x="2543192" y="3956158"/>
        <a:ext cx="3551083" cy="527413"/>
      </dsp:txXfrm>
    </dsp:sp>
    <dsp:sp modelId="{2BC0E0F3-9F3B-4BD6-A210-5560838E7AB7}">
      <dsp:nvSpPr>
        <dsp:cNvPr id="0" name=""/>
        <dsp:cNvSpPr/>
      </dsp:nvSpPr>
      <dsp:spPr>
        <a:xfrm>
          <a:off x="0" y="3868256"/>
          <a:ext cx="2543192" cy="70321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63000"/>
                <a:satMod val="165000"/>
              </a:schemeClr>
            </a:gs>
            <a:gs pos="30000">
              <a:schemeClr val="accent3">
                <a:hueOff val="11250264"/>
                <a:satOff val="-16880"/>
                <a:lumOff val="-2745"/>
                <a:alphaOff val="0"/>
                <a:shade val="58000"/>
                <a:satMod val="165000"/>
              </a:schemeClr>
            </a:gs>
            <a:gs pos="75000">
              <a:schemeClr val="accent3">
                <a:hueOff val="11250264"/>
                <a:satOff val="-16880"/>
                <a:lumOff val="-2745"/>
                <a:alphaOff val="0"/>
                <a:shade val="30000"/>
                <a:satMod val="17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</a:p>
      </dsp:txBody>
      <dsp:txXfrm>
        <a:off x="34328" y="3902584"/>
        <a:ext cx="2474536" cy="634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E368E-4CDE-483F-80B7-6E571B202672}">
      <dsp:nvSpPr>
        <dsp:cNvPr id="0" name=""/>
        <dsp:cNvSpPr/>
      </dsp:nvSpPr>
      <dsp:spPr>
        <a:xfrm>
          <a:off x="0" y="3925788"/>
          <a:ext cx="5715039" cy="6440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ВОЗВРАТ ОСТАТКОВ СУБСИДИЙ И СУБВЕНЦИЙ ПРОШЛЫХ ЛЕТ</a:t>
          </a:r>
        </a:p>
      </dsp:txBody>
      <dsp:txXfrm>
        <a:off x="0" y="3925788"/>
        <a:ext cx="5715039" cy="347791"/>
      </dsp:txXfrm>
    </dsp:sp>
    <dsp:sp modelId="{215CC664-28AB-40B7-8B3D-BEB95EAABB91}">
      <dsp:nvSpPr>
        <dsp:cNvPr id="0" name=""/>
        <dsp:cNvSpPr/>
      </dsp:nvSpPr>
      <dsp:spPr>
        <a:xfrm>
          <a:off x="0" y="4260698"/>
          <a:ext cx="2857519" cy="29626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- 1 174,4</a:t>
          </a:r>
        </a:p>
      </dsp:txBody>
      <dsp:txXfrm>
        <a:off x="0" y="4260698"/>
        <a:ext cx="2857519" cy="296266"/>
      </dsp:txXfrm>
    </dsp:sp>
    <dsp:sp modelId="{6AFA8F1A-E5D4-45A2-99B1-650BD78766BB}">
      <dsp:nvSpPr>
        <dsp:cNvPr id="0" name=""/>
        <dsp:cNvSpPr/>
      </dsp:nvSpPr>
      <dsp:spPr>
        <a:xfrm>
          <a:off x="2857519" y="4260698"/>
          <a:ext cx="2857519" cy="29626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- 146,5</a:t>
          </a:r>
        </a:p>
      </dsp:txBody>
      <dsp:txXfrm>
        <a:off x="2857519" y="4260698"/>
        <a:ext cx="2857519" cy="296266"/>
      </dsp:txXfrm>
    </dsp:sp>
    <dsp:sp modelId="{4B5EC1D4-5FC2-4922-8190-64F313D02477}">
      <dsp:nvSpPr>
        <dsp:cNvPr id="0" name=""/>
        <dsp:cNvSpPr/>
      </dsp:nvSpPr>
      <dsp:spPr>
        <a:xfrm rot="10800000">
          <a:off x="0" y="2944887"/>
          <a:ext cx="5715039" cy="990561"/>
        </a:xfrm>
        <a:prstGeom prst="upArrowCallou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ИНЫЕ и ПРОЧИЕ МЕЖБЮДЖЕТНЫЕ ТРАНСФЕРТЫ</a:t>
          </a:r>
        </a:p>
      </dsp:txBody>
      <dsp:txXfrm rot="-10800000">
        <a:off x="0" y="2944887"/>
        <a:ext cx="5715039" cy="347687"/>
      </dsp:txXfrm>
    </dsp:sp>
    <dsp:sp modelId="{D3B42BE3-071B-49F1-BEC3-93C779FA6572}">
      <dsp:nvSpPr>
        <dsp:cNvPr id="0" name=""/>
        <dsp:cNvSpPr/>
      </dsp:nvSpPr>
      <dsp:spPr>
        <a:xfrm>
          <a:off x="0" y="3292574"/>
          <a:ext cx="2857519" cy="29617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41 895,8</a:t>
          </a:r>
        </a:p>
      </dsp:txBody>
      <dsp:txXfrm>
        <a:off x="0" y="3292574"/>
        <a:ext cx="2857519" cy="296177"/>
      </dsp:txXfrm>
    </dsp:sp>
    <dsp:sp modelId="{55EC8C72-1E6C-412D-A131-B09D0E297FA4}">
      <dsp:nvSpPr>
        <dsp:cNvPr id="0" name=""/>
        <dsp:cNvSpPr/>
      </dsp:nvSpPr>
      <dsp:spPr>
        <a:xfrm>
          <a:off x="2857519" y="3292574"/>
          <a:ext cx="2857519" cy="29617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54 700,3</a:t>
          </a:r>
        </a:p>
      </dsp:txBody>
      <dsp:txXfrm>
        <a:off x="2857519" y="3292574"/>
        <a:ext cx="2857519" cy="296177"/>
      </dsp:txXfrm>
    </dsp:sp>
    <dsp:sp modelId="{02F7F7C1-55BE-4F77-8ADB-2CAD9B11A9A7}">
      <dsp:nvSpPr>
        <dsp:cNvPr id="0" name=""/>
        <dsp:cNvSpPr/>
      </dsp:nvSpPr>
      <dsp:spPr>
        <a:xfrm rot="10800000">
          <a:off x="0" y="1963986"/>
          <a:ext cx="5715039" cy="990561"/>
        </a:xfrm>
        <a:prstGeom prst="upArrowCallou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СУБВЕНЦИИ</a:t>
          </a:r>
        </a:p>
      </dsp:txBody>
      <dsp:txXfrm rot="-10800000">
        <a:off x="0" y="1963986"/>
        <a:ext cx="5715039" cy="347687"/>
      </dsp:txXfrm>
    </dsp:sp>
    <dsp:sp modelId="{801A825D-1D3C-4152-BD5C-337A81019829}">
      <dsp:nvSpPr>
        <dsp:cNvPr id="0" name=""/>
        <dsp:cNvSpPr/>
      </dsp:nvSpPr>
      <dsp:spPr>
        <a:xfrm>
          <a:off x="0" y="2311673"/>
          <a:ext cx="2857519" cy="29617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832 003,9</a:t>
          </a:r>
        </a:p>
      </dsp:txBody>
      <dsp:txXfrm>
        <a:off x="0" y="2311673"/>
        <a:ext cx="2857519" cy="296177"/>
      </dsp:txXfrm>
    </dsp:sp>
    <dsp:sp modelId="{15735946-89BB-4A48-B172-E2E67BDB385D}">
      <dsp:nvSpPr>
        <dsp:cNvPr id="0" name=""/>
        <dsp:cNvSpPr/>
      </dsp:nvSpPr>
      <dsp:spPr>
        <a:xfrm>
          <a:off x="2857519" y="2311673"/>
          <a:ext cx="2857519" cy="29617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1 034 604,0</a:t>
          </a:r>
        </a:p>
      </dsp:txBody>
      <dsp:txXfrm>
        <a:off x="2857519" y="2311673"/>
        <a:ext cx="2857519" cy="296177"/>
      </dsp:txXfrm>
    </dsp:sp>
    <dsp:sp modelId="{0BC2B06E-6B37-4032-9B4B-15B9B9B69966}">
      <dsp:nvSpPr>
        <dsp:cNvPr id="0" name=""/>
        <dsp:cNvSpPr/>
      </dsp:nvSpPr>
      <dsp:spPr>
        <a:xfrm rot="10800000">
          <a:off x="0" y="1000133"/>
          <a:ext cx="5715039" cy="990561"/>
        </a:xfrm>
        <a:prstGeom prst="upArrowCallou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СУБСИДИИ</a:t>
          </a:r>
        </a:p>
      </dsp:txBody>
      <dsp:txXfrm rot="-10800000">
        <a:off x="0" y="1000133"/>
        <a:ext cx="5715039" cy="347687"/>
      </dsp:txXfrm>
    </dsp:sp>
    <dsp:sp modelId="{EC0BF6EE-2C20-49A9-8B11-E1984801E45D}">
      <dsp:nvSpPr>
        <dsp:cNvPr id="0" name=""/>
        <dsp:cNvSpPr/>
      </dsp:nvSpPr>
      <dsp:spPr>
        <a:xfrm>
          <a:off x="0" y="1330773"/>
          <a:ext cx="2857519" cy="29617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279 530,9</a:t>
          </a:r>
        </a:p>
      </dsp:txBody>
      <dsp:txXfrm>
        <a:off x="0" y="1330773"/>
        <a:ext cx="2857519" cy="296177"/>
      </dsp:txXfrm>
    </dsp:sp>
    <dsp:sp modelId="{555015A8-8993-4EA1-BC41-7478B13A307F}">
      <dsp:nvSpPr>
        <dsp:cNvPr id="0" name=""/>
        <dsp:cNvSpPr/>
      </dsp:nvSpPr>
      <dsp:spPr>
        <a:xfrm>
          <a:off x="2857519" y="1330773"/>
          <a:ext cx="2857519" cy="29617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269 662,0</a:t>
          </a:r>
        </a:p>
      </dsp:txBody>
      <dsp:txXfrm>
        <a:off x="2857519" y="1330773"/>
        <a:ext cx="2857519" cy="296177"/>
      </dsp:txXfrm>
    </dsp:sp>
    <dsp:sp modelId="{7143F536-FD5E-48B2-9F29-825833559DFF}">
      <dsp:nvSpPr>
        <dsp:cNvPr id="0" name=""/>
        <dsp:cNvSpPr/>
      </dsp:nvSpPr>
      <dsp:spPr>
        <a:xfrm rot="10800000">
          <a:off x="0" y="2185"/>
          <a:ext cx="5715039" cy="990561"/>
        </a:xfrm>
        <a:prstGeom prst="upArrowCallou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ДОТАЦИИ</a:t>
          </a:r>
        </a:p>
      </dsp:txBody>
      <dsp:txXfrm rot="-10800000">
        <a:off x="0" y="2185"/>
        <a:ext cx="5715039" cy="347687"/>
      </dsp:txXfrm>
    </dsp:sp>
    <dsp:sp modelId="{A5E8EDB7-F104-494E-B651-5BEF2844C3BF}">
      <dsp:nvSpPr>
        <dsp:cNvPr id="0" name=""/>
        <dsp:cNvSpPr/>
      </dsp:nvSpPr>
      <dsp:spPr>
        <a:xfrm>
          <a:off x="0" y="349872"/>
          <a:ext cx="2857519" cy="29617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202 922,3</a:t>
          </a:r>
        </a:p>
      </dsp:txBody>
      <dsp:txXfrm>
        <a:off x="0" y="349872"/>
        <a:ext cx="2857519" cy="296177"/>
      </dsp:txXfrm>
    </dsp:sp>
    <dsp:sp modelId="{7B156606-1820-4131-8CFF-BEC453C9F597}">
      <dsp:nvSpPr>
        <dsp:cNvPr id="0" name=""/>
        <dsp:cNvSpPr/>
      </dsp:nvSpPr>
      <dsp:spPr>
        <a:xfrm>
          <a:off x="2857519" y="349872"/>
          <a:ext cx="2857519" cy="29617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243 921,7</a:t>
          </a:r>
        </a:p>
      </dsp:txBody>
      <dsp:txXfrm>
        <a:off x="2857519" y="349872"/>
        <a:ext cx="2857519" cy="296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0.3252</cdr:x>
      <cdr:y>0.39189</cdr:y>
    </cdr:from>
    <cdr:to>
      <cdr:x>0.46646</cdr:x>
      <cdr:y>0.54054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2880320" y="2088230"/>
          <a:ext cx="1251139" cy="7920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0.35785</cdr:x>
      <cdr:y>0.4803</cdr:y>
    </cdr:from>
    <cdr:to>
      <cdr:x>0.44952</cdr:x>
      <cdr:y>0.54786</cdr:y>
    </cdr:to>
    <cdr:sp macro="" textlink="">
      <cdr:nvSpPr>
        <cdr:cNvPr id="8" name="TextBox 7"/>
        <cdr:cNvSpPr txBox="1"/>
      </cdr:nvSpPr>
      <cdr:spPr>
        <a:xfrm xmlns:a="http://schemas.openxmlformats.org/drawingml/2006/main" rot="19621550">
          <a:off x="3169492" y="2559323"/>
          <a:ext cx="811890" cy="359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134,3</a:t>
          </a:r>
          <a:r>
            <a:rPr lang="ru-RU" sz="1600" dirty="0">
              <a:latin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0.71545</cdr:x>
      <cdr:y>0.35135</cdr:y>
    </cdr:from>
    <cdr:to>
      <cdr:x>0.84395</cdr:x>
      <cdr:y>0.46701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336704" y="1872208"/>
          <a:ext cx="1138173" cy="616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исполнено </a:t>
          </a: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на 98,7 </a:t>
          </a:r>
          <a:r>
            <a:rPr lang="ru-RU" sz="1600" b="1" dirty="0">
              <a:latin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0.17241</cdr:x>
      <cdr:y>0.82353</cdr:y>
    </cdr:from>
    <cdr:to>
      <cdr:x>0.88293</cdr:x>
      <cdr:y>0.89594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 rot="16200000">
          <a:off x="4196855" y="1232433"/>
          <a:ext cx="351752" cy="5887942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0.21552</cdr:x>
      <cdr:y>0.89793</cdr:y>
    </cdr:from>
    <cdr:to>
      <cdr:x>0.74841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5982" y="4361950"/>
          <a:ext cx="4415948" cy="495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1 778 575,5 тыс. руб.</a:t>
          </a:r>
        </a:p>
      </cdr:txBody>
    </cdr:sp>
  </cdr:relSizeAnchor>
  <cdr:relSizeAnchor xmlns:cdr="http://schemas.openxmlformats.org/drawingml/2006/chartDrawing">
    <cdr:from>
      <cdr:x>0.18421</cdr:x>
      <cdr:y>0.59379</cdr:y>
    </cdr:from>
    <cdr:to>
      <cdr:x>0.35088</cdr:x>
      <cdr:y>0.6662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2952328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0.05221</cdr:x>
      <cdr:y>0.05747</cdr:y>
    </cdr:from>
    <cdr:to>
      <cdr:x>0.07832</cdr:x>
      <cdr:y>0.10058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28628" y="285752"/>
          <a:ext cx="214314" cy="21431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0.08702</cdr:x>
      <cdr:y>0.02874</cdr:y>
    </cdr:from>
    <cdr:to>
      <cdr:x>0.37421</cdr:x>
      <cdr:y>0.10058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14380" y="142876"/>
          <a:ext cx="235745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>
              <a:latin typeface="Times New Roman" panose="02020603050405020304" pitchFamily="18" charset="0"/>
            </a:rPr>
            <a:t>Программные расходы</a:t>
          </a:r>
        </a:p>
      </cdr:txBody>
    </cdr:sp>
  </cdr:relSizeAnchor>
  <cdr:relSizeAnchor xmlns:cdr="http://schemas.openxmlformats.org/drawingml/2006/chartDrawing">
    <cdr:from>
      <cdr:x>0.52215</cdr:x>
      <cdr:y>0.05747</cdr:y>
    </cdr:from>
    <cdr:to>
      <cdr:x>0.54826</cdr:x>
      <cdr:y>0.10058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286280" y="285752"/>
          <a:ext cx="214314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0.61788</cdr:x>
      <cdr:y>0.0431</cdr:y>
    </cdr:from>
    <cdr:to>
      <cdr:x>0.98338</cdr:x>
      <cdr:y>0.11494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072098" y="214314"/>
          <a:ext cx="300039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0.56566</cdr:x>
      <cdr:y>0.02874</cdr:y>
    </cdr:from>
    <cdr:to>
      <cdr:x>1</cdr:x>
      <cdr:y>0.10058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643470" y="142876"/>
          <a:ext cx="35654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>
              <a:latin typeface="Times New Roman" panose="02020603050405020304" pitchFamily="18" charset="0"/>
            </a:rPr>
            <a:t>Непрограммные расходы</a:t>
          </a:r>
        </a:p>
      </cdr:txBody>
    </cdr:sp>
  </cdr:relSizeAnchor>
  <cdr:relSizeAnchor xmlns:cdr="http://schemas.openxmlformats.org/drawingml/2006/chartDrawing">
    <cdr:from>
      <cdr:x>0.02586</cdr:x>
      <cdr:y>0.14706</cdr:y>
    </cdr:from>
    <cdr:to>
      <cdr:x>0.43966</cdr:x>
      <cdr:y>0.83673</cdr:y>
    </cdr:to>
    <cdr:sp macro="" textlink="">
      <cdr:nvSpPr>
        <cdr:cNvPr id="13" name="Пирог 12"/>
        <cdr:cNvSpPr/>
      </cdr:nvSpPr>
      <cdr:spPr>
        <a:xfrm xmlns:a="http://schemas.openxmlformats.org/drawingml/2006/main">
          <a:off x="216163" y="756402"/>
          <a:ext cx="3458616" cy="3547343"/>
        </a:xfrm>
        <a:prstGeom xmlns:a="http://schemas.openxmlformats.org/drawingml/2006/main" prst="pie">
          <a:avLst>
            <a:gd name="adj1" fmla="val 446692"/>
            <a:gd name="adj2" fmla="val 20940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>
              <a:latin typeface="Times New Roman" panose="02020603050405020304" pitchFamily="18" charset="0"/>
            </a:rPr>
            <a:t>                      </a:t>
          </a:r>
        </a:p>
        <a:p xmlns:a="http://schemas.openxmlformats.org/drawingml/2006/main">
          <a:r>
            <a:rPr lang="ru-RU" b="1" dirty="0">
              <a:latin typeface="Times New Roman" pitchFamily="18" charset="0"/>
              <a:cs typeface="Times New Roman" pitchFamily="18" charset="0"/>
            </a:rPr>
            <a:t>                 </a:t>
          </a:r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99,6%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0.24525</cdr:x>
      <cdr:y>0.42389</cdr:y>
    </cdr:from>
    <cdr:to>
      <cdr:x>0.43769</cdr:x>
      <cdr:y>0.54512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 rot="16042418">
          <a:off x="2501730" y="1619095"/>
          <a:ext cx="602781" cy="1579751"/>
        </a:xfrm>
        <a:prstGeom xmlns:a="http://schemas.openxmlformats.org/drawingml/2006/main" prst="triangle">
          <a:avLst>
            <a:gd name="adj" fmla="val 51422"/>
          </a:avLst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0.74359</cdr:x>
      <cdr:y>0.31944</cdr:y>
    </cdr:from>
    <cdr:to>
      <cdr:x>0.88422</cdr:x>
      <cdr:y>0.54167</cdr:y>
    </cdr:to>
    <cdr:sp macro="" textlink="">
      <cdr:nvSpPr>
        <cdr:cNvPr id="19" name="Блок-схема: узел 18"/>
        <cdr:cNvSpPr/>
      </cdr:nvSpPr>
      <cdr:spPr>
        <a:xfrm xmlns:a="http://schemas.openxmlformats.org/drawingml/2006/main">
          <a:off x="6215106" y="1643074"/>
          <a:ext cx="1175436" cy="1143008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0,4%</a:t>
          </a:r>
        </a:p>
      </cdr:txBody>
    </cdr:sp>
  </cdr:relSizeAnchor>
  <cdr:relSizeAnchor xmlns:cdr="http://schemas.openxmlformats.org/drawingml/2006/chartDrawing">
    <cdr:from>
      <cdr:x>0.44383</cdr:x>
      <cdr:y>0.33047</cdr:y>
    </cdr:from>
    <cdr:to>
      <cdr:x>0.78322</cdr:x>
      <cdr:y>0.41667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flipV="1">
          <a:off x="3643338" y="1643074"/>
          <a:ext cx="2786082" cy="4286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0.44424</cdr:x>
      <cdr:y>0.54266</cdr:y>
    </cdr:from>
    <cdr:to>
      <cdr:x>0.80104</cdr:x>
      <cdr:y>0.55185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V="1">
          <a:off x="3713066" y="2791206"/>
          <a:ext cx="2982222" cy="472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0.16379</cdr:x>
      <cdr:y>0.64706</cdr:y>
    </cdr:from>
    <cdr:to>
      <cdr:x>0.27414</cdr:x>
      <cdr:y>0.83529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357322" y="3143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0.66667</cdr:x>
      <cdr:y>0.54412</cdr:y>
    </cdr:from>
    <cdr:to>
      <cdr:x>0.89483</cdr:x>
      <cdr:y>0.85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572164" y="2798689"/>
          <a:ext cx="1907051" cy="1573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itchFamily="18" charset="0"/>
              <a:cs typeface="Times New Roman" pitchFamily="18" charset="0"/>
            </a:rPr>
            <a:t>7 148,3тыс.руб.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CE78AA9-984A-4F52-90E7-61B8F639DFC2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573BCC5-A85E-4FBE-855A-D3F2A6950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928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001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9134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8354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4037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3BCC5-A85E-4FBE-855A-D3F2A695082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993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7639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631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6314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48</a:t>
            </a:fld>
            <a:endParaRPr 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49</a:t>
            </a:fld>
            <a:endParaRPr 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50</a:t>
            </a:fld>
            <a:endParaRPr 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51</a:t>
            </a:fld>
            <a:endParaRPr 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52</a:t>
            </a:fld>
            <a:endParaRPr 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53</a:t>
            </a:fld>
            <a:endParaRPr 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54</a:t>
            </a:fld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55</a:t>
            </a:fld>
            <a:endParaRPr lang="ru-RU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13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63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63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666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980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916FC42-F72D-41C5-B99D-6BBD06654E06}" type="datetimeFigureOut">
              <a:rPr lang="ru-RU" smtClean="0"/>
              <a:pPr/>
              <a:t>31.05.2023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her.irkobl.ru/upload/medialibrary/731/731ed9e8fae3c9d36cda9298839c0e48.gif" TargetMode="External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r.irkobl.ru/upload/medialibrary/731/731ed9e8fae3c9d36cda9298839c0e48.gif" TargetMode="Externa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cher.irkobl.ru/upload/medialibrary/731/731ed9e8fae3c9d36cda9298839c0e48.gif" TargetMode="Externa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hyperlink" Target="http://cher.irkobl.ru/upload/medialibrary/731/731ed9e8fae3c9d36cda9298839c0e48.gif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gif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her.irkobl.ru/upload/medialibrary/731/731ed9e8fae3c9d36cda9298839c0e48.gif" TargetMode="External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r.irkobl.ru/upload/medialibrary/731/731ed9e8fae3c9d36cda9298839c0e48.gif" TargetMode="Externa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2.xml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4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r.irkobl.ru/upload/medialibrary/731/731ed9e8fae3c9d36cda9298839c0e48.gif" TargetMode="Externa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A891B41-E6C6-46C1-9F6D-3C3234CA18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28992" y="4714884"/>
            <a:ext cx="276448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352A8EB-BFB1-4D2C-A6B8-628723FDB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4643446"/>
            <a:ext cx="250226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Герб Черемховского района">
            <a:hlinkClick r:id="rId6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1214446" cy="1518058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E7189EE-1B7A-455C-980A-F7A97BCAB4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7" b="5019"/>
          <a:stretch/>
        </p:blipFill>
        <p:spPr>
          <a:xfrm>
            <a:off x="214283" y="4650897"/>
            <a:ext cx="2714644" cy="192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0"/>
            <a:ext cx="7786742" cy="48577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b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Черемховского районного муниципального образования  </a:t>
            </a:r>
            <a:b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2022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500990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Расходы бюджета по разделам, подразделам бюджетной классификации РФ за 2022 год</a:t>
            </a:r>
          </a:p>
        </p:txBody>
      </p:sp>
      <p:graphicFrame>
        <p:nvGraphicFramePr>
          <p:cNvPr id="6" name="Group 86"/>
          <p:cNvGraphicFramePr>
            <a:graphicFrameLocks noGrp="1"/>
          </p:cNvGraphicFramePr>
          <p:nvPr/>
        </p:nvGraphicFramePr>
        <p:xfrm>
          <a:off x="285720" y="1428736"/>
          <a:ext cx="8715436" cy="5261121"/>
        </p:xfrm>
        <a:graphic>
          <a:graphicData uri="http://schemas.openxmlformats.org/drawingml/2006/table">
            <a:tbl>
              <a:tblPr/>
              <a:tblGrid>
                <a:gridCol w="5329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0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             Наименование раздела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ОБЩЕГОСУДАРСТВЕННЫЕ ВОПРОСЫ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178 046,4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175 656,4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4 216,5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4 216,5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2 642,1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2 613,1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60 714,3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59 198,6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Судебная система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20 980,6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20 467,0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Другие общегосударственные вопросы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89 370,6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89 038,9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НАЦИОНАЛЬНАЯ ОБОРОНА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Мобилизационная подготовка экономики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7 573,3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7 369,0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7 573,3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7 369,0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764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500990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Расходы бюджета по разделам бюджетной классификации РФ за 2022 год</a:t>
            </a:r>
          </a:p>
        </p:txBody>
      </p:sp>
      <p:graphicFrame>
        <p:nvGraphicFramePr>
          <p:cNvPr id="6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2106528"/>
              </p:ext>
            </p:extLst>
          </p:nvPr>
        </p:nvGraphicFramePr>
        <p:xfrm>
          <a:off x="214283" y="1428737"/>
          <a:ext cx="8786874" cy="5168612"/>
        </p:xfrm>
        <a:graphic>
          <a:graphicData uri="http://schemas.openxmlformats.org/drawingml/2006/table">
            <a:tbl>
              <a:tblPr/>
              <a:tblGrid>
                <a:gridCol w="5400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0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4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                                        Наименование раздела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НАЦИОНАЛЬНАЯ ЭКОНОМИКА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3 061,8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2 770,3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Сельское хозяйство и рыболовство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2 282,8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2 282,4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Дорожное хозяйство (дорожные фонды)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649,0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359,1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8504373"/>
                  </a:ext>
                </a:extLst>
              </a:tr>
              <a:tr h="439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ЖИЛИЩНО-КОММУНАЛЬНОЕ ХОЗЯЙСТВО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18 297,3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17 911,9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Жилищное хозяйство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Благоустройство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6 015,5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6 015,5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744925"/>
                  </a:ext>
                </a:extLst>
              </a:tr>
              <a:tr h="439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12 278,0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11 892,5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ОХРАНА ОКРУЖАЮЩЕЙ СРЕДЫ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2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ОБРАЗОВАНИЕ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1 337 756,6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1 318 298,4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Дошкольное образование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392 437,8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384 769,7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0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Общее образование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844 753,4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834 167,0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500990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Расходы бюджета по разделам бюджетной классификации РФ за 2022 год</a:t>
            </a:r>
          </a:p>
        </p:txBody>
      </p:sp>
      <p:graphicFrame>
        <p:nvGraphicFramePr>
          <p:cNvPr id="6" name="Group 86"/>
          <p:cNvGraphicFramePr>
            <a:graphicFrameLocks noGrp="1"/>
          </p:cNvGraphicFramePr>
          <p:nvPr/>
        </p:nvGraphicFramePr>
        <p:xfrm>
          <a:off x="285720" y="1428736"/>
          <a:ext cx="8715436" cy="5240624"/>
        </p:xfrm>
        <a:graphic>
          <a:graphicData uri="http://schemas.openxmlformats.org/drawingml/2006/table">
            <a:tbl>
              <a:tblPr/>
              <a:tblGrid>
                <a:gridCol w="5329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0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                                      Наименование раздела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Дополнительное образование детей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74 398,6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73 806,6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Профессиональная подготовка, переподготовка и повышение  квалификации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560,2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Молодежная политика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3 347,6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3 347,2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Другие вопросы в области образования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22 259,0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21 685,0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КУЛЬТУРА, КИНЕМАТОГРАФИЯ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52 865,2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52 346,2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Культура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50 648,0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50 139,6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Другие вопросы в области культуры, кинематографии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2 217,2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2 206,6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ЗДРАВООХРАНЕНИЕ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Другие вопросы в области здравоохранения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СОЦИАЛЬНАЯ ПОЛИТИКА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32 429,1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32 428,8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7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Пенсионное обеспечение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7 285,1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7 285,1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Социальное обеспечение населения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11 545,8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11 545,5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9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Охрана семьи и детства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13 398,2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13 398,2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042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500990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Расходы бюджета по разделам бюджетной классификации РФ за 2022 год</a:t>
            </a:r>
          </a:p>
        </p:txBody>
      </p:sp>
      <p:graphicFrame>
        <p:nvGraphicFramePr>
          <p:cNvPr id="6" name="Group 86"/>
          <p:cNvGraphicFramePr>
            <a:graphicFrameLocks noGrp="1"/>
          </p:cNvGraphicFramePr>
          <p:nvPr/>
        </p:nvGraphicFramePr>
        <p:xfrm>
          <a:off x="285720" y="1428736"/>
          <a:ext cx="8715436" cy="3972136"/>
        </p:xfrm>
        <a:graphic>
          <a:graphicData uri="http://schemas.openxmlformats.org/drawingml/2006/table">
            <a:tbl>
              <a:tblPr/>
              <a:tblGrid>
                <a:gridCol w="5329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0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                           Наименование раздела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Другие вопросы в области социальной политики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ФИЗИЧЕСКАЯ КУЛЬТУРА И СПОРТ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1 337,1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1 329,7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Физическая культура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1 337,1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1 329,7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СРЕДСТВА МАССОВОЙ ИНФОРМАЦИИ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3 618,0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3 618,0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Периодическая печать и издательства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3 618,0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3 618,0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166 204,2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166 204,2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156 253,2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156 253,2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 Прочие межбюджетные трансферты общего характера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9 951,0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9 951,0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 ИТОГО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1 802 229,6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1 778 575,7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1961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42955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Социально-значимые расходы бюджета</a:t>
            </a:r>
            <a:b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</a:b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за 2022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572008"/>
            <a:ext cx="8501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Объем социально значимых расходов в 20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году составил  1 265 170,3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71,4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объема расходов, из них:</a:t>
            </a:r>
          </a:p>
          <a:p>
            <a:pPr algn="just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оплату труда с начислениями на выплаты по оплате труда –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1 193 570,2 тыс. руб., что на     98 854,7 тыс. руб. выше расходов 2021 года;</a:t>
            </a:r>
          </a:p>
          <a:p>
            <a:pPr algn="just"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на коммунальные услуги и электроэнергию –  53 771,3 тыс. руб.;</a:t>
            </a:r>
          </a:p>
          <a:p>
            <a:pPr algn="just"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социальная помощь – 17 828,8 тыс. руб. в т.ч.:</a:t>
            </a:r>
          </a:p>
          <a:p>
            <a:pPr algn="just"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 ЖКУ – 9 319,0 тыс. руб.;</a:t>
            </a:r>
          </a:p>
          <a:p>
            <a:pPr algn="just"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выплата Почетным гражданам Черемховского района  –  1 224,7 тыс. руб.;</a:t>
            </a:r>
          </a:p>
          <a:p>
            <a:pPr algn="just">
              <a:buFontTx/>
              <a:buChar char="-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выплата муниципальных пенсий –  7 285,1 тыс.руб.</a:t>
            </a:r>
          </a:p>
          <a:p>
            <a:pPr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771977439"/>
              </p:ext>
            </p:extLst>
          </p:nvPr>
        </p:nvGraphicFramePr>
        <p:xfrm>
          <a:off x="571472" y="714356"/>
          <a:ext cx="9072626" cy="414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742955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Доля программных расходов в бюджете за 20</a:t>
            </a:r>
            <a:r>
              <a:rPr lang="en-US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</a:t>
            </a: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 год</a:t>
            </a: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614928665"/>
              </p:ext>
            </p:extLst>
          </p:nvPr>
        </p:nvGraphicFramePr>
        <p:xfrm>
          <a:off x="642910" y="1428736"/>
          <a:ext cx="835824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1538" y="421481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1 771 427,4 тыс.руб.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2955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муниципальных программ </a:t>
            </a:r>
            <a:b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 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9783360"/>
              </p:ext>
            </p:extLst>
          </p:nvPr>
        </p:nvGraphicFramePr>
        <p:xfrm>
          <a:off x="285720" y="1500174"/>
          <a:ext cx="8501122" cy="5000659"/>
        </p:xfrm>
        <a:graphic>
          <a:graphicData uri="http://schemas.openxmlformats.org/drawingml/2006/table">
            <a:tbl>
              <a:tblPr/>
              <a:tblGrid>
                <a:gridCol w="566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8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1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4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54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8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"Развитие образования Черемховского района"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1 336 284,4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1 316 947,6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"Сохранение и развитие культуры в Черемховском районном муниципальном образовании "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66 362,5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65 758,5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3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"Жилищно-коммунальный комплекс и развитие инфраструктуры в Черемховском районном муниципальном образовании"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31 262,5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30 484,6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"Управление муниципальными финансами Черемховского районного муниципального образования"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218 855,6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218 209,9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4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"Управление муниципальным имуществом Черемховского районного муниципального образования"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55 494,7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55 266,5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497892"/>
              </p:ext>
            </p:extLst>
          </p:nvPr>
        </p:nvGraphicFramePr>
        <p:xfrm>
          <a:off x="142844" y="1357298"/>
          <a:ext cx="8786874" cy="5214977"/>
        </p:xfrm>
        <a:graphic>
          <a:graphicData uri="http://schemas.openxmlformats.org/drawingml/2006/table">
            <a:tbl>
              <a:tblPr/>
              <a:tblGrid>
                <a:gridCol w="590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34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1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1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8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4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31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"Муниципальное управление в Черемховском районном муниципальном образовании "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73 953,8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72 438,2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2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"Безопасность жизнедеятельности в Черемховском районном муниципальном образовании"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8 374,7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7 880,3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2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«Развитие молодежной политики, физической культуры, спорта и туризма в Черемховском районном муниципальном образовании"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4 149,6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4 140,2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2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"Здоровье населения в Черемховском районном муниципальном образовании"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2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"Социальная поддержка населения Черемховского районного муниципального образования"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1 795 042,3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1 771 427,4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15304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муниципальных программ </a:t>
            </a:r>
            <a:b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2022 году</a:t>
            </a:r>
          </a:p>
        </p:txBody>
      </p:sp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8868714"/>
              </p:ext>
            </p:extLst>
          </p:nvPr>
        </p:nvGraphicFramePr>
        <p:xfrm>
          <a:off x="-414338" y="-200025"/>
          <a:ext cx="9972676" cy="725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018782123"/>
              </p:ext>
            </p:extLst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 descr="Герб Черемховского района">
            <a:hlinkClick r:id="rId6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986949" cy="107154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142852"/>
            <a:ext cx="7572428" cy="954107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Структура программных расходов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в 202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году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Привлечение средств из областного бюджета на условиях софинансирования</a:t>
            </a:r>
          </a:p>
        </p:txBody>
      </p:sp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500174"/>
          <a:ext cx="857252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/>
          <p:cNvSpPr>
            <a:spLocks noGrp="1"/>
          </p:cNvSpPr>
          <p:nvPr>
            <p:ph type="title"/>
          </p:nvPr>
        </p:nvSpPr>
        <p:spPr>
          <a:xfrm>
            <a:off x="1285852" y="142853"/>
            <a:ext cx="7358114" cy="7694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lt1"/>
                </a:solidFill>
              </a:rPr>
              <a:t>    </a:t>
            </a:r>
            <a:r>
              <a:rPr lang="ru-RU" sz="3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937614"/>
              </p:ext>
            </p:extLst>
          </p:nvPr>
        </p:nvGraphicFramePr>
        <p:xfrm>
          <a:off x="73331" y="2595812"/>
          <a:ext cx="2909055" cy="191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4306" y="6470858"/>
            <a:ext cx="1981200" cy="34251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fld id="{A7F8E3F6-DE14-48B2-B2BC-6FABA9630FB8}" type="slidenum">
              <a:rPr lang="ru-RU" smtClean="0">
                <a:solidFill>
                  <a:srgbClr val="FFFFFF"/>
                </a:solidFill>
              </a:rPr>
              <a:pPr algn="r"/>
              <a:t>2</a:t>
            </a:fld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967542702"/>
              </p:ext>
            </p:extLst>
          </p:nvPr>
        </p:nvGraphicFramePr>
        <p:xfrm>
          <a:off x="2934294" y="2571751"/>
          <a:ext cx="3020436" cy="19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86116" y="1000108"/>
            <a:ext cx="257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000108"/>
            <a:ext cx="2606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2198" y="1000108"/>
            <a:ext cx="2805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</a:p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300655324"/>
              </p:ext>
            </p:extLst>
          </p:nvPr>
        </p:nvGraphicFramePr>
        <p:xfrm>
          <a:off x="5929322" y="2500306"/>
          <a:ext cx="321467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6657708"/>
              </p:ext>
            </p:extLst>
          </p:nvPr>
        </p:nvGraphicFramePr>
        <p:xfrm>
          <a:off x="250405" y="1571612"/>
          <a:ext cx="2678520" cy="85725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92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2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8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1 419,2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1 784,7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9838294"/>
              </p:ext>
            </p:extLst>
          </p:nvPr>
        </p:nvGraphicFramePr>
        <p:xfrm>
          <a:off x="3131838" y="1571612"/>
          <a:ext cx="2723712" cy="85725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40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5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7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1 778,5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3876432"/>
              </p:ext>
            </p:extLst>
          </p:nvPr>
        </p:nvGraphicFramePr>
        <p:xfrm>
          <a:off x="6119222" y="1571612"/>
          <a:ext cx="2701251" cy="85725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00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4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6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-9 055,2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12 919,2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6 141,7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" name="Picture 2" descr="Герб Черемховского района">
            <a:hlinkClick r:id="rId5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3"/>
            <a:ext cx="862359" cy="928693"/>
          </a:xfrm>
          <a:prstGeom prst="rect">
            <a:avLst/>
          </a:prstGeom>
          <a:noFill/>
        </p:spPr>
      </p:pic>
      <p:graphicFrame>
        <p:nvGraphicFramePr>
          <p:cNvPr id="2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6767837"/>
              </p:ext>
            </p:extLst>
          </p:nvPr>
        </p:nvGraphicFramePr>
        <p:xfrm>
          <a:off x="357158" y="4430000"/>
          <a:ext cx="8501122" cy="217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6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2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7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Первоначальный план 2022 год</a:t>
                      </a:r>
                      <a:endParaRPr lang="ru-RU" sz="18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Уточненный план 2022 года</a:t>
                      </a:r>
                      <a:endParaRPr lang="ru-RU" sz="18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2022</a:t>
                      </a:r>
                      <a:r>
                        <a:rPr lang="ru-RU" sz="1800" b="1" i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8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исполнения</a:t>
                      </a:r>
                      <a:endParaRPr lang="ru-RU" sz="18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800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(тыс.руб.)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1 325 265,5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791 347,1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1 784 717,4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Расходы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(тыс.руб.)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1 341 745,8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1 802 229,6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1 778 575,7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Дефицит (-)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Профицит (+)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-16 480,3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- 10 882,5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6 141,7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938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2428" cy="7694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Основные направления участия Черемховского района в </a:t>
            </a:r>
            <a:br>
              <a:rPr lang="ru-RU" sz="2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ru-RU" sz="2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ГП Иркутской области в 2022 г</a:t>
            </a: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357299"/>
          <a:ext cx="8714710" cy="514353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397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5862">
                  <a:extLst>
                    <a:ext uri="{9D8B030D-6E8A-4147-A177-3AD203B41FA5}">
                      <a16:colId xmlns:a16="http://schemas.microsoft.com/office/drawing/2014/main" xmlns="" val="1626447036"/>
                    </a:ext>
                  </a:extLst>
                </a:gridCol>
                <a:gridCol w="5094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66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25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 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Привлечено средств из областного бюджета, тыс. руб.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87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ГП Иркутской области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ДОУ с. Парфеново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68 315,2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21 114,0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школьных автобусов для МКОУ СОШ с. Зерновое, с. Голуметь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4 700,0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0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учебников и учебных пособий, а также учебно-методических материалов, необходимых для реализации образовательных программ начального общего, основного общего, среднего общего образования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3 615,6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бесплатным питьевым молоком обучающихся 1 – 4 классов муниципальных общеобразовательных организаций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2 112,9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3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питания обучающихся с ограниченными возможностями здоровья в муниципальных общеобразовательных организациях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12 402,9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2428" cy="7694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Основные направления участия Черемховского района в ГП Иркутской области в 2022 г</a:t>
            </a: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285860"/>
          <a:ext cx="8714710" cy="530156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397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1626447036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66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68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 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Привлечено средств из областного бюджета, тыс. руб.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429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МКОУ СОШ с. Зерновое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57 100,9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04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средств обучения и воспитания, необходимых для оснащения учебных кабинетов муниципальных общеобразовательных организаций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6 551,8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99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ГП Иркутской области «Развитие сельского хозяйства и регулирование рынков сельскохозяйственной продукции, сырья и продовольствия»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средств обучения и воспитания, необходимых для оснащения муниципальных общеобразовательных организаций, в целях создания в них условий для развития агробизнес-образования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353,9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9766139"/>
                  </a:ext>
                </a:extLst>
              </a:tr>
              <a:tr h="1168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ГП Иркутской области «Социальная поддержка населения»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отдыха детей в каникулярное время на оплату стоимости набора продуктов питания в лагерях с дневным пребыванием детей, организованных органами местного самоуправления муниципальных образований Иркутской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2 284,2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884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9845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2428" cy="7694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Основные направления участия Черемховского района в ГП Иркутской области в 2022 г</a:t>
            </a: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500174"/>
          <a:ext cx="8714710" cy="515835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397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5538">
                  <a:extLst>
                    <a:ext uri="{9D8B030D-6E8A-4147-A177-3AD203B41FA5}">
                      <a16:colId xmlns:a16="http://schemas.microsoft.com/office/drawing/2014/main" xmlns="" val="1626447036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7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02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 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Привлечено средств из областного бюджета, тыс. руб.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7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ГП Иркутской области «Развитие культуры»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материально-технической базы детских художественных школ и детских школ искусств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450,0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9536255"/>
                  </a:ext>
                </a:extLst>
              </a:tr>
              <a:tr h="883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 по модернизации библиотек в части комплектования книжных фондов библиотек муниципальных образований и государственных общедоступных библиотек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11997739"/>
                  </a:ext>
                </a:extLst>
              </a:tr>
              <a:tr h="446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ГП Иркутской области «Доступное жилье»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жильем молодых семей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1 700,7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61286246"/>
                  </a:ext>
                </a:extLst>
              </a:tr>
              <a:tr h="665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ГП Иркутской области «Экономическое развитие и инновационная экономика»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мероприятий перечня проектов народных инициатив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10 822,2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30904342"/>
                  </a:ext>
                </a:extLst>
              </a:tr>
              <a:tr h="883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ГП Иркутской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спортивного оборудования и инвентаря для оснащения муниципальных организаций, осуществляющих деятельность в сфере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745,9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82372514"/>
                  </a:ext>
                </a:extLst>
              </a:tr>
              <a:tr h="446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ГП Иркутской области «Молодежная политика»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программ по работе с детьми и молодежью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277,2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1696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4582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2428" cy="7694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Исполнение муниципальной программы «Развитие образования Черемховского района»</a:t>
            </a: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3909001"/>
              </p:ext>
            </p:extLst>
          </p:nvPr>
        </p:nvGraphicFramePr>
        <p:xfrm>
          <a:off x="214282" y="1571612"/>
          <a:ext cx="8715436" cy="492922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5330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0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общем расходе по программе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Повышение эффективности дошкольного образования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384 867,8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29,2%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Повышение эффективности общего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840 551,9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63,8%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Развитие системы дополнительного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60 364,1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4,6%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Региональный проект «Успех каждого ребенка»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6 711,4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0,5%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Муниципальное управление в сфере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18 388,2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1,4%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Профилактика суицидальных попыток среди несовершеннолетних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10,0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проведения муниципальных и региональных мероприятий в сфере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1 309,2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0,1%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Развитие системы отдыха и оздоровления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2 811,9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0,2%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3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Региональный проект "Патриотическое воспитание граждан Российской Федерации"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1 933,1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</a:rPr>
                        <a:t>0,1%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4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1 316 947,6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500990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</a:t>
            </a:r>
            <a:r>
              <a:rPr lang="ru-RU" sz="2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муниципальной программы «Развитие образования Черемховского района»</a:t>
            </a: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2746443"/>
              </p:ext>
            </p:extLst>
          </p:nvPr>
        </p:nvGraphicFramePr>
        <p:xfrm>
          <a:off x="174470" y="1628800"/>
          <a:ext cx="8790018" cy="503335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293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8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населения в возрасте от 3 до 18 лет, охваченного образованием, в общей численности населения от 3 до 18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реализованных муниципальных и региональных мероприятий в сфере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1 «Развитие дошкольного, общего и дополнительного образования»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 в возрасте от 1,5 до 7 лет, охваченных услугами муниципальных дошкольных образовательных организаций от числа детей, нуждающихся в услугах дошкольных образовательных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4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обучающихся в муниципальных общеобразовательных организациях Черемховского района, которым предоставлена возможность обучаться в соответствии с основными современными требованиями, от общей численности обучающихся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 в возрасте от 5 до 18 лет, охваченных услугами дополнительного образования детей, обучающихся в муниципальных образовательных организациях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2 «Обеспечение реализации муниципальной программы и прочие мероприятия в области образования»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удовлетворенности качеством муниципального управления в сфере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удовлетворенности качеством оказания социально-психологической и педагогической помощи детям, родителям, педагогам (от числа опрошенных)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 в возрасте от 7 до 18 лет, охваченных мероприятиями по оздоровлению в образовательных организациях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муниципальных и региональных мероприятий, проведенных с педагогами и детьми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8245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500990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lt1"/>
                </a:solidFill>
                <a:latin typeface="+mj-lt"/>
              </a:rPr>
              <a:t>Расходы на текущий ремонт учреждений образования за счет средств местного бюджета  в 2022 году </a:t>
            </a:r>
          </a:p>
        </p:txBody>
      </p:sp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142852"/>
            <a:ext cx="928693" cy="1176345"/>
          </a:xfrm>
          <a:prstGeom prst="rect">
            <a:avLst/>
          </a:prstGeom>
          <a:noFill/>
        </p:spPr>
      </p:pic>
      <p:grpSp>
        <p:nvGrpSpPr>
          <p:cNvPr id="3" name="Группа 10">
            <a:extLst>
              <a:ext uri="{FF2B5EF4-FFF2-40B4-BE49-F238E27FC236}">
                <a16:creationId xmlns:a16="http://schemas.microsoft.com/office/drawing/2014/main" xmlns="" id="{FDC25011-6FB0-4543-9B19-7C08A22A7928}"/>
              </a:ext>
            </a:extLst>
          </p:cNvPr>
          <p:cNvGrpSpPr/>
          <p:nvPr/>
        </p:nvGrpSpPr>
        <p:grpSpPr>
          <a:xfrm>
            <a:off x="1071538" y="1357298"/>
            <a:ext cx="7708898" cy="5042602"/>
            <a:chOff x="1071538" y="1357298"/>
            <a:chExt cx="7708898" cy="504260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71BF4793-B616-4492-B2B7-312CE08F17E7}"/>
                </a:ext>
              </a:extLst>
            </p:cNvPr>
            <p:cNvSpPr/>
            <p:nvPr/>
          </p:nvSpPr>
          <p:spPr>
            <a:xfrm>
              <a:off x="1071538" y="1357298"/>
              <a:ext cx="7708898" cy="504260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ДОУ с. Малиновка - 3 883,9 тыс. руб.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ДОУ с. Зерновое - 1 723,3 тыс. руб. (кровля, ограждение, потолок в холле)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ДОУ с.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Новогромово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606,5 (ремонт пищеблока, электрика)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СОШ № 3 п. Михайловка - 1 606,1 тыс. руб. (спортзал, сантехника, узел ввода)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СОШ с.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Рысево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- 1 759,1 тыс. руб. (устройство перегородок, водоснабжение, водоотведение)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СОШ с. Тальники - 1 689,9 тыс. руб. (кровля, сантехника)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ДОУ с. У. Луг - 1 551,4 тыс. руб. (кровля, ограждение)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СОШ Голуметь, СОШ Нижняя 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Иреть</a:t>
              </a:r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СОШ Саянское – 985,9 тыс.руб. (ремонт кровли)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xmlns="" id="{F41E11E3-1500-43B6-99E1-BA7A5ED6173C}"/>
                </a:ext>
              </a:extLst>
            </p:cNvPr>
            <p:cNvSpPr/>
            <p:nvPr/>
          </p:nvSpPr>
          <p:spPr>
            <a:xfrm>
              <a:off x="2500298" y="1571612"/>
              <a:ext cx="4929222" cy="928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Более 25 учреждений на сумму более 20 000 тыс. руб. в т.ч.: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695478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муниципальной программы «Сохранение и развитие культуры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0386533"/>
              </p:ext>
            </p:extLst>
          </p:nvPr>
        </p:nvGraphicFramePr>
        <p:xfrm>
          <a:off x="136792" y="1785924"/>
          <a:ext cx="8928992" cy="44291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15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36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 общем расходе по программе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1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Музейное дело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3 673,8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61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библиотечного обслуживания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28 132,6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1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культурно-досуговой деятельности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18 331,5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27,9%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18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дополнительного образования детей в области искусств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13 414,0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20,4%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61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управление в сфере культуры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2 206,6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65 758,5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120750"/>
            <a:ext cx="7572428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муниципальной программы «Сохранение и развитие культуры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9260955"/>
              </p:ext>
            </p:extLst>
          </p:nvPr>
        </p:nvGraphicFramePr>
        <p:xfrm>
          <a:off x="146714" y="1916832"/>
          <a:ext cx="8854442" cy="453650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613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5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29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удовлетворенности населения Черемховского района качеством предоставления услуг в сфере культуры.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населения Черемховского района, принимающего участие в культурных мероприятиях, от общего числа жителей Черемховского района.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Размер средней   заработной   платы   работников муниципальных учреждений культуры.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44 014,07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85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1 «Укрепление единого культурного пространства на территории Черемховского районного муниципального образования»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посещений музея.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музейных предметов, представленных (во всех формах) зрителю, в общем количестве музейных предметов основного фонда.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наименований библиографических записей (изданий), внесенных в сводный электронный каталог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47 870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4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пользователей библиотек Черемховского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библиотек, подключенных к сети интернет, от общего числа библиотек ЧР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2516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120750"/>
            <a:ext cx="7858180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муниципальной программы «Сохранение и развитие культуры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3877671"/>
              </p:ext>
            </p:extLst>
          </p:nvPr>
        </p:nvGraphicFramePr>
        <p:xfrm>
          <a:off x="142844" y="1571612"/>
          <a:ext cx="8786147" cy="435771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608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1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26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3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8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участников культурно-массовых мероприятий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 в возрасте от 6 до 17 лет (включительно) обучающихся в МКУ ДО «Детская школа искусств посёлка Михайловка», от общего количества детей в возрасте от 6 до 17 лет, проживающих в Михайловском муниципальном образовании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детей, привлекаемых к участию в творческих мероприятиях регионального, всероссийского и международного значений от общего числа учащихся в ДШИ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муниципальных учреждений культуры, здания которых находятся в аварийном состоянии или требующих капитального ремонта, в общем количестве муниципальных учреждений культуры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2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на сферу культуры в общем объеме средств районного бюджета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3335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643866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муниципальной программы «Жилищно-коммунальный комплекс и развитие инфраструктуры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785818" cy="995369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843434"/>
              </p:ext>
            </p:extLst>
          </p:nvPr>
        </p:nvGraphicFramePr>
        <p:xfrm>
          <a:off x="357158" y="1500174"/>
          <a:ext cx="8572560" cy="52553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5773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5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8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общем расходе по программе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80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Поощрение лучших работающих в агропромышленном комплексе трудовых коллективов и передовых работников за высокие производственные показатели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107,6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0,4%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8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Поощрение общественных инициатив для активизации деятельности территориального общественного самоуправления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103,5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0,3%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5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Снижение негативного влияния отходов на состояние окружающей среды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1,6%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5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Осуществление отдельных областных государственных полномочий в сфере обращения с безнадзорными собаками и кошками 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2 282,4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7,5%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8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Содействие в реализации мероприятий в области энергосбережения и повышения энергетической эффективности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264,1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0,9%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5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Муниципальное управление в области жилищно-коммунального хозяйства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10 433,4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34,2%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5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Осуществление отдельных областных государственных полномочий по предоставлению гражданам субсидий на оплату жилых помещений и коммунальных услуг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10 778,1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35,4%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88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Осуществление полномочий по благоустройству территорий поселений, переданных в рамках соглашений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6 015,5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19,7%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30 484,6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142976" y="142853"/>
            <a:ext cx="7858180" cy="113877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lt1"/>
                </a:solidFill>
              </a:rPr>
              <a:t> </a:t>
            </a: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НОРМАТИВЫ ОТЧИСЛЕНИЙ ОСНОВНЫХ НАЛОГОВЫХ И НЕНАЛОГОВЫХ ДОХОДОВ В БЮДЖЕТ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07" y="1428736"/>
          <a:ext cx="8929750" cy="53294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15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630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7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Налог  на доходы физических лиц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34,25 %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34,25 %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34,25 %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85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0,003 %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0,005 %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0,005 %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5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30 %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34,433 %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37,036 %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7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7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50 %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50 %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50 %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7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7741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741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</a:t>
                      </a:r>
                      <a:r>
                        <a:rPr lang="ru-RU" sz="1800" b="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на окружающую среду</a:t>
                      </a:r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55 %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741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от оказания платных услуг и компенсации затрат государства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7741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3"/>
            <a:ext cx="862359" cy="92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01056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муниципальной программы «Жилищно-коммунальный комплекс и развитие инфраструктуры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89"/>
            <a:ext cx="714381" cy="1071571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0791255"/>
              </p:ext>
            </p:extLst>
          </p:nvPr>
        </p:nvGraphicFramePr>
        <p:xfrm>
          <a:off x="142844" y="1772816"/>
          <a:ext cx="8821644" cy="475932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396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Удельные расходы бюджета ЧРМО на осуществление мероприятий в области энергосбережения и повышения энергетической эффективности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 /ед.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Эффективность предоставления муниципальных услуг, оказываемых специалистами УЖКХ АЧРМО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результативности работы по внесению изменений в СТП Черемховского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1 «Устойчивое развитие сельских территорий Черемховского районного муниципального образования»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объектов завершенного строительства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разработанной ПСД (нарастающим итогом)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участников трудового соревнования (конкурса) в сфере агропромышленного комплекса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населения, вовлеченного в деятельность территориального общественного самоуправления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2 «Охрана окружающей среды на территории Черемховского районного муниципального образования»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несанкционированных мест размещения твёрдых коммунальных отходов (ТКО), на которых произведены маркшейдерские замеры объёмов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выполнения заявок на отлов безнадзорных животных на территориях поселений Черемховского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2991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929618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муниципальной программы «Жилищно-коммунальный комплекс и развитие инфраструктуры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785818" cy="995369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6310335"/>
              </p:ext>
            </p:extLst>
          </p:nvPr>
        </p:nvGraphicFramePr>
        <p:xfrm>
          <a:off x="142844" y="1772816"/>
          <a:ext cx="8821644" cy="422795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396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8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93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3 «Энергосбережение и повышение энергетической эффективности на территории Черемховского районного муниципального образования»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мероприятий в области энергосбережения и повышения энергетической эффективности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обученных, подготовленных и переподготовленных кадров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993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4 «Обеспечение реализации муниципальной программы и прочие мероприятия в области жилищно-коммунального хозяйства»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9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Удельные расходы бюджета УЖКХ ЧРМО на материально-техническое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9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получателей субсидии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семей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993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5 «Градостроительная политика на территорий Черемховского районного муниципального образования»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9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внесенных изменений в СТП Черемховского района Иркутской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2438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1790553"/>
              </p:ext>
            </p:extLst>
          </p:nvPr>
        </p:nvGraphicFramePr>
        <p:xfrm>
          <a:off x="251521" y="1714487"/>
          <a:ext cx="8640958" cy="464347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5711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7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общем расходе по программе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23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функций по управлению и распоряжению муниципальным имуществом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77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Финансовое обеспечение муниципального задания на оказание муниципальных услуг (выполнение работ) муниципальными бюджетными учреждениями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44 447,4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77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Информирование населения муниципального образования о деятельности органов власти, а также по вопросам, имеющим большую социальную значимость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26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Ликвидация муниципальных унитарных предприятий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26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муниципальной собственностью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926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55 266,5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572428" cy="11430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муниципальной программы «Управление муниципальным имуществом Черемховского районного муниципального образования»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857256" cy="1085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2799986"/>
              </p:ext>
            </p:extLst>
          </p:nvPr>
        </p:nvGraphicFramePr>
        <p:xfrm>
          <a:off x="251521" y="1785928"/>
          <a:ext cx="8640959" cy="485777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432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4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объектов учета, сведения о которых внесены в Реестр муниципального имущества Черемховского районного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муниципального задания на оказание муниципальных услуг(выполнения работ) муниципальными бюджетными учреждениями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Годовой тираж печатного издания, информирующий население Черемховского районного муниципального образования о деятельности органов местного самоуправления, а так же по вопросам, имеющим высокую социальную значимость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 экз.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81 600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2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1. «Совершенствование качества управления муниципальным имуществом и земельными ресурсами в Черемховском районном муниципальном образовании»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 инвентаризированных объектов недвижимости и земельных участков, расположенных на территории Черемховского районного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проведенных оценок имущества для приватизации и заключения договоров аренды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4BAC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сформированных земельных участков, государственная собственность на которые не разграничена (межевание, установление границ на местности)</a:t>
                      </a:r>
                    </a:p>
                  </a:txBody>
                  <a:tcPr marL="9525" marR="9525" marT="9525" marB="0" anchor="ctr">
                    <a:solidFill>
                      <a:srgbClr val="4BAC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Размер кредиторской задолженности за предоставления коммунальных услуг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4BAC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приобретенных объектов в муниципальную собственность</a:t>
                      </a:r>
                    </a:p>
                  </a:txBody>
                  <a:tcPr marL="9525" marR="9525" marT="9525" marB="0" anchor="ctr">
                    <a:solidFill>
                      <a:srgbClr val="4BAC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105361"/>
            <a:ext cx="7677496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муниципальной программы «Управление муниципальным имуществом Черемховского районного муниципального образования»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0329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0195052"/>
              </p:ext>
            </p:extLst>
          </p:nvPr>
        </p:nvGraphicFramePr>
        <p:xfrm>
          <a:off x="251520" y="1857361"/>
          <a:ext cx="8640960" cy="428628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7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44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2. «Обеспечение деятельности муниципальных бюджетных учреждений и муниципальных унитарных предприятий Черемховского районного муниципального образования»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муниципального задания на оказание муниципальных услуг (выполнение работ) МБУ «Автоцентр»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муниципального задания на оказание муниципальных услуг (выполнение работ) МБУ «Проект- СметСервис»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освоения субсидии МУП ЧРМО «Газета «Моё село, край Черемховский»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44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3. «Осуществление полномочий Комитета по управлению муниципальным имуществом Черемховского районного муниципального образования»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жалоб со стороны получателей муниципальных услуг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1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4BAC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использования по целевому назначения бюджетных средств, предназначенных для материально- технического обеспечения деятельности КУМИ ЧРМО</a:t>
                      </a:r>
                    </a:p>
                  </a:txBody>
                  <a:tcPr marL="9525" marR="9525" marT="9525" marB="0" anchor="ctr">
                    <a:solidFill>
                      <a:srgbClr val="4BAC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105361"/>
            <a:ext cx="7534620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муниципальной программы «Управление муниципальным имуществом Черемховского районного муниципального образования»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543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643866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муниципальной программы «Безопасность жизнедеятельности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785818" cy="995369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5196845"/>
              </p:ext>
            </p:extLst>
          </p:nvPr>
        </p:nvGraphicFramePr>
        <p:xfrm>
          <a:off x="179668" y="1857364"/>
          <a:ext cx="8821488" cy="442915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595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6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2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1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общем расходе по программе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0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Обеспечение безопасности участников дорожного движения и развитие сети искусственных сооружений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396,5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5,0%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657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Реализация превентивных мер, направленных на улучшение условий труда, снижение уровня производственного травматизма и профессиональной заболеваемости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0,4%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Мероприятия по профилактике правонарушений и повышению уровня безопасности граждан на территории Черемховского района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69,8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0,9%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657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Расходы на обеспечение деятельности Муниципального казенного учреждения "Единая дежурно-диспетчерская служба Черемховского района"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7 380,5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93,7%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2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7 880,3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105360"/>
            <a:ext cx="7358114" cy="146625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муниципальной программы «Безопасность жизнедеятельности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3923439"/>
              </p:ext>
            </p:extLst>
          </p:nvPr>
        </p:nvGraphicFramePr>
        <p:xfrm>
          <a:off x="52364" y="1916832"/>
          <a:ext cx="8964332" cy="479370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559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2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4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Строительство виадука на территории Черемховского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пострадавших в результате несчастных случаев на производстве с утратой трудоспособности на 1 рабочий день и более в расчете на 1000 работающих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зарегистрированных преступлений относительно к предыдущему 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37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1 «Повышение безопасности дорожного движения в Черемховском районном муниципальном образовании»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Сокращение количества ДТП на 7 % к 2025 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 ДТП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Приведение районных дорог в соответствие с нормативными требованиями в части безопасности дорожного движения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да/нет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населенных пунктов, в которых осуществлено строительство пешеходного перехода (виадука)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2 «Улучшение условий охраны труда в Черемховском районном муниципальном образовании»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рабочих мест, на которых проведена специальная оценка условий труда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организаций и индивидуальных предпринимателей Черемховского районного муниципального образования, принявших участие в конкурсе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работодателей, работников, прошедших обучение по охране труда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4376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105360"/>
            <a:ext cx="7715304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муниципальной программы «Безопасность жизнедеятельности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9115997"/>
              </p:ext>
            </p:extLst>
          </p:nvPr>
        </p:nvGraphicFramePr>
        <p:xfrm>
          <a:off x="52364" y="1714488"/>
          <a:ext cx="8964332" cy="495487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559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2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4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7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43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3 «Обеспечение общественной безопасности на территории Черемховского районного муниципального образования»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проведенных в образовательных учреждениях мероприятий с использованием активных форм участия учащихся по формированию у них потребности жить в условиях межэтнического и межрелигиозного согласия.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разработанных, изготовленных и распространенных в местах массового пребывания людей информационных материалов (памяток, листовок, буклетов и др.) по вопросам противодействия терроризму и экстремизму.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проведенных с молодёжью мероприятий (лекций, выступлений) на тему профилактики терроризма и экстремизма.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проведённых культурно-массовых мероприятий, направленных на профилактику экстремизма, укрепление межнационального согласия.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проводимых лекций просветительского характера с участием сотрудников МО МВД России «Черемховский».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разработанных и распространенных среди населения печатных изданий (памяток, листовок, плакатов и др.) профилактической и агитационной направленности, в том числе о порядке действия граждан при совершении в отношении них правонарушений.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проводимых профилактических акций на предмет незаконной реализации несовершеннолетним спиртных напитков, выявление фактов жестокого обращения с детьми.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8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изготовленной и распространенной печатной и другой агитационной продукции, в том числе антинаркотической направленности.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7054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105361"/>
            <a:ext cx="7643866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муниципальной программы «Безопасность жизнедеятельности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330757"/>
              </p:ext>
            </p:extLst>
          </p:nvPr>
        </p:nvGraphicFramePr>
        <p:xfrm>
          <a:off x="179668" y="1928802"/>
          <a:ext cx="8750051" cy="431649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545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6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2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5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7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мероприятий по выявлению и уничтожению мест дикорастущей конопли.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2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поощренных участковых уполномоченных полиции по профилактике и предупреждению правонарушений в рамках проводимого МО МВД России «Черемховский» конкурса «Лучший участковый уполномоченный полиции»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проведенных конкурсных мероприятий, направленных на профилактику правонарушений и повышение уровня безопасности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преступлений, совершенных несовершеннолетними в общем количестве преступлений, совершенных на территории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замещенных штатных единиц МКУ «ЕДДС ЧР»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обученных сотрудников МКУ «ЕДДС ЧР»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7844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643866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муниципальной программы «Развитие молодежной политики, физической культуры, спорта и туризма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7116579"/>
              </p:ext>
            </p:extLst>
          </p:nvPr>
        </p:nvGraphicFramePr>
        <p:xfrm>
          <a:off x="142844" y="1988840"/>
          <a:ext cx="8786874" cy="451199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5917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6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28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1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общем расходе по программе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0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Реализация комплекса мероприятий, направленных на становление, развитие молодых граждан, решение молодежных проблем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451,5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10,9%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0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Проведение спортивных соревнований и физкультурно-массовых мероприятий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463,0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11,2%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3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Развитие спортивной инфраструктуры и материально- технической базы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866,7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20,9%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0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Поддержка молодых семей и молодых специалистов в решении жилищной проблемы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2 226,5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53,8%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0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Осуществление комплексных профилактических мероприятий, направленных на улучшение </a:t>
                      </a:r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наркоситуации в Черемховском районе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2,0%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10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Вовлечение широких слоев населения в мероприятия туристской направленности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43,8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1,1%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10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Реализация мероприятий, направленных на информирование и обучение граждан о Черемховском районе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0,1%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7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4 140,3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 descr="https://zeongroup.ru/upload/images/ug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7" y="5214951"/>
            <a:ext cx="2071702" cy="1071570"/>
          </a:xfrm>
          <a:prstGeom prst="rect">
            <a:avLst/>
          </a:prstGeom>
          <a:noFill/>
        </p:spPr>
      </p:pic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62359" cy="928693"/>
          </a:xfrm>
          <a:prstGeom prst="rect">
            <a:avLst/>
          </a:prstGeom>
          <a:noFill/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071538" y="142853"/>
            <a:ext cx="7786742" cy="11233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lt1"/>
                </a:solidFill>
              </a:rPr>
              <a:t>   </a:t>
            </a:r>
            <a:r>
              <a:rPr lang="ru-RU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КРУПНЕЙШИЕ НАЛОГОПЛАТЕЛЬЩИКИ ЧЕРЕМХОВСКОГО</a:t>
            </a:r>
            <a:br>
              <a:rPr lang="ru-RU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РАЙОННОГО МУНИЦИПАЛЬНОГО ОБРАЗОВАНИЯ</a:t>
            </a:r>
          </a:p>
        </p:txBody>
      </p:sp>
      <p:pic>
        <p:nvPicPr>
          <p:cNvPr id="90114" name="Picture 2" descr="https://static.tildacdn.com/tild6532-6338-4362-a530-376235396662/noro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785926"/>
            <a:ext cx="2071702" cy="1437823"/>
          </a:xfrm>
          <a:prstGeom prst="rect">
            <a:avLst/>
          </a:prstGeom>
          <a:noFill/>
        </p:spPr>
      </p:pic>
      <p:pic>
        <p:nvPicPr>
          <p:cNvPr id="90116" name="Picture 4" descr="https://static.irk.ru/media/img/site/news/photo/0/f2fe4cb6-9a7f-4767-a63e-e1babf0e0d60_jpg_1200x1000_q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785926"/>
            <a:ext cx="1818422" cy="1428759"/>
          </a:xfrm>
          <a:prstGeom prst="rect">
            <a:avLst/>
          </a:prstGeom>
          <a:noFill/>
        </p:spPr>
      </p:pic>
      <p:pic>
        <p:nvPicPr>
          <p:cNvPr id="90128" name="Picture 16" descr="https://sun9-47.userapi.com/impg/bSbbVtMZclgAM57Zp-_UZFIF1XKngT4ab68HuQ/sIZsoF1z_6k.jpg?size=1280x883&amp;quality=95&amp;sign=2c82d3800c003b3e3c5e9aa56ca6b756&amp;c_uniq_tag=wgsnEEySt8VjoOIrh8kkdOKEpvaYRAxnQ5rRbPiYfXI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714752"/>
            <a:ext cx="1428760" cy="1143008"/>
          </a:xfrm>
          <a:prstGeom prst="rect">
            <a:avLst/>
          </a:prstGeom>
          <a:noFill/>
        </p:spPr>
      </p:pic>
      <p:pic>
        <p:nvPicPr>
          <p:cNvPr id="90130" name="Picture 18" descr="https://i.ytimg.com/vi/iedfNi7EyeM/maxres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1785926"/>
            <a:ext cx="2040398" cy="1428760"/>
          </a:xfrm>
          <a:prstGeom prst="rect">
            <a:avLst/>
          </a:prstGeom>
          <a:noFill/>
        </p:spPr>
      </p:pic>
      <p:pic>
        <p:nvPicPr>
          <p:cNvPr id="90132" name="Picture 20" descr="https://theperformer.ru/web/upload/images_company/42%20%D0%91%D0%B0%D0%B9%D0%BA%D0%B0%D0%BB%D1%8C%D1%81%D0%BA%D0%B8%D0%B5%20%D0%BC%D0%B8%D0%BD%D0%B5%D1%80%D0%B0%D0%BB%D1%8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3714752"/>
            <a:ext cx="2428892" cy="1177819"/>
          </a:xfrm>
          <a:prstGeom prst="rect">
            <a:avLst/>
          </a:prstGeom>
          <a:noFill/>
        </p:spPr>
      </p:pic>
      <p:pic>
        <p:nvPicPr>
          <p:cNvPr id="90134" name="Picture 22" descr="http://vpn1.sibna38.ru/images/logos/sibna_header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7686" y="3786190"/>
            <a:ext cx="2357486" cy="1071570"/>
          </a:xfrm>
          <a:prstGeom prst="rect">
            <a:avLst/>
          </a:prstGeom>
          <a:noFill/>
        </p:spPr>
      </p:pic>
      <p:pic>
        <p:nvPicPr>
          <p:cNvPr id="90136" name="Picture 24" descr="СТЭК-М"/>
          <p:cNvPicPr>
            <a:picLocks noChangeAspect="1" noChangeArrowheads="1"/>
          </p:cNvPicPr>
          <p:nvPr/>
        </p:nvPicPr>
        <p:blipFill>
          <a:blip r:embed="rId11">
            <a:biLevel thresh="50000"/>
          </a:blip>
          <a:srcRect/>
          <a:stretch>
            <a:fillRect/>
          </a:stretch>
        </p:blipFill>
        <p:spPr bwMode="auto">
          <a:xfrm>
            <a:off x="500034" y="5500702"/>
            <a:ext cx="2214578" cy="64294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90138" name="Picture 26" descr="http://baik-info.ru/sites/default/files/doroga_2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29454" y="3786190"/>
            <a:ext cx="2000264" cy="1000132"/>
          </a:xfrm>
          <a:prstGeom prst="rect">
            <a:avLst/>
          </a:prstGeom>
          <a:noFill/>
        </p:spPr>
      </p:pic>
      <p:pic>
        <p:nvPicPr>
          <p:cNvPr id="90140" name="Picture 28" descr="https://toppos.rs/wp-content/uploads/2019/12/1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00826" y="5286388"/>
            <a:ext cx="2077195" cy="1000131"/>
          </a:xfrm>
          <a:prstGeom prst="rect">
            <a:avLst/>
          </a:prstGeom>
          <a:noFill/>
        </p:spPr>
      </p:pic>
      <p:pic>
        <p:nvPicPr>
          <p:cNvPr id="90142" name="Picture 30" descr="https://www.chehovcbs.ru/images/2021/03/03/9AFB23FE-D755-43D9-8726-217DCBEBB524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1857364"/>
            <a:ext cx="2036778" cy="135732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8596" y="3214687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131 470,4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71736" y="3214686"/>
            <a:ext cx="164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85 812,8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844" y="1571612"/>
            <a:ext cx="208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    </a:t>
            </a:r>
            <a:r>
              <a:rPr lang="ru-RU" sz="1400" i="1" dirty="0"/>
              <a:t>Бюджетная сфера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6314" y="3214686"/>
            <a:ext cx="164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76 589,4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7620" y="6215082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2 213,8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844" y="485776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17 351,3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43768" y="3214686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19 363,2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71670" y="485776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  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5 471,4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2066" y="485776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5 041,8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43768" y="485776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4 294,9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86578" y="628652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1 833,3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7224" y="621508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2 737,2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500990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муниципальной программы «Развитие молодежной политики, физической культуры, спорта и туризма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4221267"/>
              </p:ext>
            </p:extLst>
          </p:nvPr>
        </p:nvGraphicFramePr>
        <p:xfrm>
          <a:off x="142844" y="1988840"/>
          <a:ext cx="8893652" cy="453650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330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0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9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1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3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молодых людей, вовлеченных в мероприятия от общей численности молодежи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 Черемховского района, систематически занимающихся физической культурой и спортом, в возрасте от 3 до 79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молодых семей, улучшивших жилищные условия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семьи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молодежи, принявшей участие в мероприятиях по профилактике социально-негативных явлений к общей численности молодежи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граждан, вовлеченных в мероприятия туристической направленности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34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1 «Молодежная политика в Черемховском районном муниципальном образовании»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молодых людей, вовлеченных в мероприятия от общей численности молодежи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реализованных общественно значимых инициатив и социальных проектов молодежи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334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2 «Развитие физической культуры и спорта в Черемховском районном муниципальном образовании»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 Черемховского района, систематически занимающихся физической культурой и спортом, в возрасте от 3 до 79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0192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858180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муниципальной программы «Развитие молодежной политики, физической культуры, спорта и туризма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2379096"/>
              </p:ext>
            </p:extLst>
          </p:nvPr>
        </p:nvGraphicFramePr>
        <p:xfrm>
          <a:off x="142844" y="1988840"/>
          <a:ext cx="8928993" cy="460851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324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94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1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сдаче нормативов Всероссийского физкультурно-спортивного комплекса «Готов к труду и обороне»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поддержанных социально-значимых проектов, направленных на создание условий для развития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26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3 «Молодым семьям – доступное жилье»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молодых семей, улучшивших жилищные условия в результате реализации мероприятий Подпрограммы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семья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молодых семей, которым выданы свидетельства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семья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26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4 «Комплексные меры профилактики злоупотребления наркотическими средствами и психотропными веществами в Черемховском районном муниципальном образовании»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распространенного информационного материала, по профилактике наркомании и других социально негативных явлений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численности молодежи, принявшей участие в мероприятиях по профилактике социально-негативных явлений к общей численности молодежи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несовершеннолетних, охваченных мероприятиями по раннему выявлению незаконных потребителей наркотиков (медицинский осмотр) к общей численности несовершеннолетних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состоящих на учете больных наркоманией, охваченных консультациями в целях их мотивации на реабилитацию и ресоциализацию к общей численности, состоящих на учете больных наркоманией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9577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29552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 муниципальной программы «Развитие молодежной политики, физической культуры, спорта и туризма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2136454"/>
              </p:ext>
            </p:extLst>
          </p:nvPr>
        </p:nvGraphicFramePr>
        <p:xfrm>
          <a:off x="142844" y="1988840"/>
          <a:ext cx="8786874" cy="39278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324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73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7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Площадь, земельных участков, обработанная гербицидами с целью уничтожения произрастания наркосодержащих растений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Ежегодный мониторинг наркоситуации на территории Черемховского районного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Осуществляется/ не осуществляется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Осуществляется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2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5 «Развитие туризма в Черемховском районном муниципальном образовании»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граждан, вовлеченных в мероприятия туристической направленности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организованных и зарегистрированных экскурсионных маршрутов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0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печатной продукции: наглядно-демонстративных материалов, рекламной продукции, выпущенной с целью туристической навигации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6931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500990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муниципальной программы «Здоровье населения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0197382"/>
              </p:ext>
            </p:extLst>
          </p:nvPr>
        </p:nvGraphicFramePr>
        <p:xfrm>
          <a:off x="155420" y="2276872"/>
          <a:ext cx="8928992" cy="237626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6013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7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94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Исполнено, тыс. руб.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общем расходе по программе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2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Содействие в кадровом обеспечении учреждений здравоохранения в поселениях Черемховского района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64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72428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муниципальной программы «Здоровье населения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5638009"/>
              </p:ext>
            </p:extLst>
          </p:nvPr>
        </p:nvGraphicFramePr>
        <p:xfrm>
          <a:off x="142845" y="1772816"/>
          <a:ext cx="8858312" cy="486453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331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3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обследования граждан выездными бригадами узких специалистов на территории Черемховского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обследования граждан на передвижном флюорографе в Черемховском районе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граждан, прошедших обследование на наличие ВИЧ- инфекции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мероприятий, направленных на профилактику социально значимых заболеваний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обеспеченности медицинскими кадрами путем подготовки мед работников в учебных учреждениях и оказания мер социальной поддержки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6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ФАПов, в которых проведен текущий ремонт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информированности учеников школ Черемховского района о социально значимых заболеваниях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0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информированности населения Черемховского района по вопросам профилактики социально значимых заболеваний и здорового образа жизни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5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информационных материалов в информационно- телекоммуникационн ой сети «Интернет», в средствах массовой информации Черемховского района о вопросах профилактики социально значимых заболеваний.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учеников 7-11 классов, принявших участие в лекциях, тренингах, беседах по половому созреванию.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2939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643866" cy="120032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муниципальной программы «Социальная поддержка населения Черемховского районного муниципального образования»</a:t>
            </a:r>
            <a:endParaRPr lang="ru-RU" sz="24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8730082"/>
              </p:ext>
            </p:extLst>
          </p:nvPr>
        </p:nvGraphicFramePr>
        <p:xfrm>
          <a:off x="142844" y="1988840"/>
          <a:ext cx="8928992" cy="336898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6013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7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1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общем расходе по программе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70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Проведение комплекса мероприятий, направленных на создание условий для достижения социальной адаптации и самореализации инвалидов и других маломобильных групп населения Черемховского района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2,5%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97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Организация досуговых мероприятий, в том числе, приуроченных к праздникам и памятным датам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97,5%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9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01063"/>
            <a:ext cx="7572428" cy="15696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муниципальной программы «Социальная поддержка населения Черемховского районного муниципального образования»</a:t>
            </a:r>
            <a:endParaRPr lang="ru-RU" sz="24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3199225"/>
              </p:ext>
            </p:extLst>
          </p:nvPr>
        </p:nvGraphicFramePr>
        <p:xfrm>
          <a:off x="142844" y="1988840"/>
          <a:ext cx="8928993" cy="458343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252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74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6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инвалидов, положительно оценивающих уровень доступности приоритетных объектов социальной инфраструктуры и услуг в приоритетных сферах жизнедеятельности от числа опрошенных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людей пожилого возраста и старше, положительно оценивающих качество жизни, степень социальной защищенности от числа опрошенных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24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1 «Доступная среда для инвалидов и других маломобильных групп населения Черемховского районного муниципального образования»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доступности социально-значимых объектов в сфере культуры и библиотечного обслуживания для инвалидов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доступности социально-значимых объектов в сфере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инвалидов и людей с ограниченными способностями здоровья, прошедшие обучение на компьютерных курсах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7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детей-инвалидов и детей с ограниченными возможностями здоровья, принявших участие в районных культурно-массовых мероприятиях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5040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01063"/>
            <a:ext cx="7572428" cy="15696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Достигнутые значения показателей результативности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муниципальной программы «Социальная поддержка населения Черемховского районного муниципального образования»</a:t>
            </a:r>
            <a:endParaRPr lang="ru-RU" sz="24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8428361"/>
              </p:ext>
            </p:extLst>
          </p:nvPr>
        </p:nvGraphicFramePr>
        <p:xfrm>
          <a:off x="142845" y="1988840"/>
          <a:ext cx="8786875" cy="322610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248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0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7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8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2 «Поддержка мероприятий, проводимых для пожилых людей на территории Черемховского районного муниципального образования»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проводимых мероприятий, направленных на организацию досуга и вовлечение пожилых людей в общественную жизнь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7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инвалидов участников ВОВ, вдов инвалидов, ветеранов и участников ВОВ, прошедших диспансеризацию от числа запланированных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7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поощренных участников ВОВ в день их рождения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00373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8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муниципальной программы «Муниципальное управление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00132" cy="1266834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8462801"/>
              </p:ext>
            </p:extLst>
          </p:nvPr>
        </p:nvGraphicFramePr>
        <p:xfrm>
          <a:off x="142844" y="1785923"/>
          <a:ext cx="8928992" cy="471490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6013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7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2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общем расходе по программе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6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Определение потребности и организация обучения, подготовки и повышения квалификации муниципальных служащих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145,9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0,2%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9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Доплаты к пенсиям, дополнительное пенсионное обеспечение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7 285,1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10,1%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6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Льготы, предоставляемые гражданам, удостоенным звания "Почетный гражданин Черемховского района"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1 224,7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1,7%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9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Членские взносы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233,0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0,3%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9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Осуществление функций администрации муниципального района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53 389,3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73,7%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79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Обеспечение деятельности мэра муниципального района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4 219,0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5,8%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79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Осуществление отдельных государственных полномочий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5 931,6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8,</a:t>
                      </a:r>
                      <a:r>
                        <a:rPr lang="en-US" sz="1400" u="none" strike="noStrike" kern="1200" dirty="0">
                          <a:effectLst/>
                        </a:rPr>
                        <a:t>19</a:t>
                      </a:r>
                      <a:r>
                        <a:rPr lang="ru-RU" sz="1400" u="none" strike="noStrike" kern="1200" dirty="0">
                          <a:effectLst/>
                        </a:rPr>
                        <a:t>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6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Оказание административно-организационной поддержки субъектам малого и среднего предпринимательства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0,01%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7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74 438,2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72428" cy="11430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муниципальной программы «Муниципальное управление в Черемховском районном муниципальном образовании»</a:t>
            </a:r>
            <a:endParaRPr lang="ru-RU" sz="2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0134"/>
              </p:ext>
            </p:extLst>
          </p:nvPr>
        </p:nvGraphicFramePr>
        <p:xfrm>
          <a:off x="111540" y="1772816"/>
          <a:ext cx="8852948" cy="489654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356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6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3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4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удовлетворенности населения качеством жизни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действующих на территории Черемховского района СМСП на 10 тысяч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субъект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94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1 «Развитие системы управления муниципальным образованием»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муниципальных служащих и работников, получивших дополнительное образование от общего числа запланированных к обучению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Годовой объем фактически выплаченных социальных гарантий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Размер просроченной кредиторской задолженности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94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2 «Развитие предпринимательства»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субъектов малого и среднего предпринимательства, ежегодно привлекаемых к участию в тематических конкурсных мероприятиях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субъект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муниципальных контрактов, заключенных с субъектами малого предпринимательства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7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муниципального имущества, включенного в перечень муниципального имущества в целях предоставления его во владение и (или) пользование на долгосрочной основе СМСП и организациям, образующим инфраструктуру поддержки СМСП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59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con11\Desktop\картинки\iUMI70L9W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27" y="1493134"/>
            <a:ext cx="9160420" cy="53895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5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86742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Исполнение доходов бюджета Черемховского районного муниципального образования за 2022 год </a:t>
            </a:r>
          </a:p>
        </p:txBody>
      </p:sp>
      <p:grpSp>
        <p:nvGrpSpPr>
          <p:cNvPr id="6" name="Группа 8"/>
          <p:cNvGrpSpPr/>
          <p:nvPr/>
        </p:nvGrpSpPr>
        <p:grpSpPr>
          <a:xfrm>
            <a:off x="142844" y="1516600"/>
            <a:ext cx="8858312" cy="2381065"/>
            <a:chOff x="110578" y="3093664"/>
            <a:chExt cx="9544444" cy="2381065"/>
          </a:xfrm>
        </p:grpSpPr>
        <p:sp>
          <p:nvSpPr>
            <p:cNvPr id="10" name="Полилиния 9"/>
            <p:cNvSpPr/>
            <p:nvPr/>
          </p:nvSpPr>
          <p:spPr>
            <a:xfrm>
              <a:off x="110578" y="3184073"/>
              <a:ext cx="1693369" cy="1305412"/>
            </a:xfrm>
            <a:custGeom>
              <a:avLst/>
              <a:gdLst>
                <a:gd name="connsiteX0" fmla="*/ 0 w 1702424"/>
                <a:gd name="connsiteY0" fmla="*/ 786983 h 1573965"/>
                <a:gd name="connsiteX1" fmla="*/ 851212 w 1702424"/>
                <a:gd name="connsiteY1" fmla="*/ 0 h 1573965"/>
                <a:gd name="connsiteX2" fmla="*/ 1702424 w 1702424"/>
                <a:gd name="connsiteY2" fmla="*/ 786983 h 1573965"/>
                <a:gd name="connsiteX3" fmla="*/ 851212 w 1702424"/>
                <a:gd name="connsiteY3" fmla="*/ 1573966 h 1573965"/>
                <a:gd name="connsiteX4" fmla="*/ 0 w 1702424"/>
                <a:gd name="connsiteY4" fmla="*/ 786983 h 15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424" h="1573965">
                  <a:moveTo>
                    <a:pt x="0" y="786983"/>
                  </a:moveTo>
                  <a:cubicBezTo>
                    <a:pt x="0" y="352344"/>
                    <a:pt x="381101" y="0"/>
                    <a:pt x="851212" y="0"/>
                  </a:cubicBezTo>
                  <a:cubicBezTo>
                    <a:pt x="1321323" y="0"/>
                    <a:pt x="1702424" y="352344"/>
                    <a:pt x="1702424" y="786983"/>
                  </a:cubicBezTo>
                  <a:cubicBezTo>
                    <a:pt x="1702424" y="1221622"/>
                    <a:pt x="1321323" y="1573966"/>
                    <a:pt x="851212" y="1573966"/>
                  </a:cubicBezTo>
                  <a:cubicBezTo>
                    <a:pt x="381101" y="1573966"/>
                    <a:pt x="0" y="1221622"/>
                    <a:pt x="0" y="786983"/>
                  </a:cubicBez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094" tIns="248282" rIns="267094" bIns="248282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139 173,80 т.р.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726975" y="3791618"/>
              <a:ext cx="405962" cy="4059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155240" rIns="53810" bIns="15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036115" y="3093664"/>
              <a:ext cx="2309140" cy="1845968"/>
            </a:xfrm>
            <a:custGeom>
              <a:avLst/>
              <a:gdLst>
                <a:gd name="connsiteX0" fmla="*/ 0 w 2247414"/>
                <a:gd name="connsiteY0" fmla="*/ 1021545 h 2043089"/>
                <a:gd name="connsiteX1" fmla="*/ 1123707 w 2247414"/>
                <a:gd name="connsiteY1" fmla="*/ 0 h 2043089"/>
                <a:gd name="connsiteX2" fmla="*/ 2247414 w 2247414"/>
                <a:gd name="connsiteY2" fmla="*/ 1021545 h 2043089"/>
                <a:gd name="connsiteX3" fmla="*/ 1123707 w 2247414"/>
                <a:gd name="connsiteY3" fmla="*/ 2043090 h 2043089"/>
                <a:gd name="connsiteX4" fmla="*/ 0 w 2247414"/>
                <a:gd name="connsiteY4" fmla="*/ 1021545 h 204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414" h="2043089">
                  <a:moveTo>
                    <a:pt x="0" y="1021545"/>
                  </a:moveTo>
                  <a:cubicBezTo>
                    <a:pt x="0" y="457361"/>
                    <a:pt x="503101" y="0"/>
                    <a:pt x="1123707" y="0"/>
                  </a:cubicBezTo>
                  <a:cubicBezTo>
                    <a:pt x="1744313" y="0"/>
                    <a:pt x="2247414" y="457361"/>
                    <a:pt x="2247414" y="1021545"/>
                  </a:cubicBezTo>
                  <a:cubicBezTo>
                    <a:pt x="2247414" y="1585729"/>
                    <a:pt x="1744313" y="2043090"/>
                    <a:pt x="1123707" y="2043090"/>
                  </a:cubicBezTo>
                  <a:cubicBezTo>
                    <a:pt x="503101" y="2043090"/>
                    <a:pt x="0" y="1585729"/>
                    <a:pt x="0" y="1021545"/>
                  </a:cubicBezTo>
                  <a:close/>
                </a:path>
              </a:pathLst>
            </a:custGeom>
            <a:solidFill>
              <a:srgbClr val="4A9667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772694"/>
                <a:satOff val="-10856"/>
                <a:lumOff val="-4706"/>
                <a:alphaOff val="0"/>
              </a:schemeClr>
            </a:fillRef>
            <a:effectRef idx="2">
              <a:schemeClr val="accent5">
                <a:hueOff val="-3772694"/>
                <a:satOff val="-10856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9446" tIns="319523" rIns="349446" bIns="319523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Межбюджетные трансферты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1 602 741,5 т.р</a:t>
              </a:r>
              <a:r>
                <a:rPr lang="ru-RU" sz="1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574550" y="3813667"/>
              <a:ext cx="405962" cy="4059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59041"/>
                <a:satOff val="-16284"/>
                <a:lumOff val="-7058"/>
                <a:alphaOff val="0"/>
              </a:schemeClr>
            </a:fillRef>
            <a:effectRef idx="2">
              <a:schemeClr val="accent5">
                <a:hueOff val="-5659041"/>
                <a:satOff val="-16284"/>
                <a:lumOff val="-70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155240" rIns="53810" bIns="15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111832" y="3274481"/>
              <a:ext cx="1462455" cy="1124596"/>
            </a:xfrm>
            <a:custGeom>
              <a:avLst/>
              <a:gdLst>
                <a:gd name="connsiteX0" fmla="*/ 0 w 1302866"/>
                <a:gd name="connsiteY0" fmla="*/ 669470 h 1338940"/>
                <a:gd name="connsiteX1" fmla="*/ 651433 w 1302866"/>
                <a:gd name="connsiteY1" fmla="*/ 0 h 1338940"/>
                <a:gd name="connsiteX2" fmla="*/ 1302866 w 1302866"/>
                <a:gd name="connsiteY2" fmla="*/ 669470 h 1338940"/>
                <a:gd name="connsiteX3" fmla="*/ 651433 w 1302866"/>
                <a:gd name="connsiteY3" fmla="*/ 1338940 h 1338940"/>
                <a:gd name="connsiteX4" fmla="*/ 0 w 1302866"/>
                <a:gd name="connsiteY4" fmla="*/ 669470 h 13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866" h="1338940">
                  <a:moveTo>
                    <a:pt x="0" y="669470"/>
                  </a:moveTo>
                  <a:cubicBezTo>
                    <a:pt x="0" y="299732"/>
                    <a:pt x="291656" y="0"/>
                    <a:pt x="651433" y="0"/>
                  </a:cubicBezTo>
                  <a:cubicBezTo>
                    <a:pt x="1011210" y="0"/>
                    <a:pt x="1302866" y="299732"/>
                    <a:pt x="1302866" y="669470"/>
                  </a:cubicBezTo>
                  <a:cubicBezTo>
                    <a:pt x="1302866" y="1039208"/>
                    <a:pt x="1011210" y="1338940"/>
                    <a:pt x="651433" y="1338940"/>
                  </a:cubicBezTo>
                  <a:cubicBezTo>
                    <a:pt x="291656" y="1338940"/>
                    <a:pt x="0" y="1039208"/>
                    <a:pt x="0" y="669470"/>
                  </a:cubicBezTo>
                  <a:close/>
                </a:path>
              </a:pathLst>
            </a:custGeom>
            <a:solidFill>
              <a:srgbClr val="7030A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545388"/>
                <a:satOff val="-21713"/>
                <a:lumOff val="-9411"/>
                <a:alphaOff val="0"/>
              </a:schemeClr>
            </a:fillRef>
            <a:effectRef idx="2">
              <a:schemeClr val="accent5">
                <a:hueOff val="-7545388"/>
                <a:satOff val="-21713"/>
                <a:lumOff val="-941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040" tIns="211323" rIns="206040" bIns="211323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42 802,20 т.р.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396648" y="3836778"/>
              <a:ext cx="405962" cy="405962"/>
            </a:xfrm>
            <a:custGeom>
              <a:avLst/>
              <a:gdLst>
                <a:gd name="connsiteX0" fmla="*/ 53810 w 405962"/>
                <a:gd name="connsiteY0" fmla="*/ 83628 h 405962"/>
                <a:gd name="connsiteX1" fmla="*/ 352152 w 405962"/>
                <a:gd name="connsiteY1" fmla="*/ 83628 h 405962"/>
                <a:gd name="connsiteX2" fmla="*/ 352152 w 405962"/>
                <a:gd name="connsiteY2" fmla="*/ 179110 h 405962"/>
                <a:gd name="connsiteX3" fmla="*/ 53810 w 405962"/>
                <a:gd name="connsiteY3" fmla="*/ 179110 h 405962"/>
                <a:gd name="connsiteX4" fmla="*/ 53810 w 405962"/>
                <a:gd name="connsiteY4" fmla="*/ 83628 h 405962"/>
                <a:gd name="connsiteX5" fmla="*/ 53810 w 405962"/>
                <a:gd name="connsiteY5" fmla="*/ 226852 h 405962"/>
                <a:gd name="connsiteX6" fmla="*/ 352152 w 405962"/>
                <a:gd name="connsiteY6" fmla="*/ 226852 h 405962"/>
                <a:gd name="connsiteX7" fmla="*/ 352152 w 405962"/>
                <a:gd name="connsiteY7" fmla="*/ 322334 h 405962"/>
                <a:gd name="connsiteX8" fmla="*/ 53810 w 405962"/>
                <a:gd name="connsiteY8" fmla="*/ 322334 h 405962"/>
                <a:gd name="connsiteX9" fmla="*/ 53810 w 405962"/>
                <a:gd name="connsiteY9" fmla="*/ 226852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962" h="405962">
                  <a:moveTo>
                    <a:pt x="53810" y="83628"/>
                  </a:moveTo>
                  <a:lnTo>
                    <a:pt x="352152" y="83628"/>
                  </a:lnTo>
                  <a:lnTo>
                    <a:pt x="352152" y="179110"/>
                  </a:lnTo>
                  <a:lnTo>
                    <a:pt x="53810" y="179110"/>
                  </a:lnTo>
                  <a:lnTo>
                    <a:pt x="53810" y="83628"/>
                  </a:lnTo>
                  <a:close/>
                  <a:moveTo>
                    <a:pt x="53810" y="226852"/>
                  </a:moveTo>
                  <a:lnTo>
                    <a:pt x="352152" y="226852"/>
                  </a:lnTo>
                  <a:lnTo>
                    <a:pt x="352152" y="322334"/>
                  </a:lnTo>
                  <a:lnTo>
                    <a:pt x="53810" y="322334"/>
                  </a:lnTo>
                  <a:lnTo>
                    <a:pt x="53810" y="22685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83628" rIns="53810" bIns="8362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807083" y="3104462"/>
              <a:ext cx="2847939" cy="2370267"/>
            </a:xfrm>
            <a:custGeom>
              <a:avLst/>
              <a:gdLst>
                <a:gd name="connsiteX0" fmla="*/ 0 w 3226848"/>
                <a:gd name="connsiteY0" fmla="*/ 1155789 h 2311577"/>
                <a:gd name="connsiteX1" fmla="*/ 1613424 w 3226848"/>
                <a:gd name="connsiteY1" fmla="*/ 0 h 2311577"/>
                <a:gd name="connsiteX2" fmla="*/ 3226848 w 3226848"/>
                <a:gd name="connsiteY2" fmla="*/ 1155789 h 2311577"/>
                <a:gd name="connsiteX3" fmla="*/ 1613424 w 3226848"/>
                <a:gd name="connsiteY3" fmla="*/ 2311578 h 2311577"/>
                <a:gd name="connsiteX4" fmla="*/ 0 w 3226848"/>
                <a:gd name="connsiteY4" fmla="*/ 1155789 h 231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848" h="2311577">
                  <a:moveTo>
                    <a:pt x="0" y="1155789"/>
                  </a:moveTo>
                  <a:cubicBezTo>
                    <a:pt x="0" y="517464"/>
                    <a:pt x="722355" y="0"/>
                    <a:pt x="1613424" y="0"/>
                  </a:cubicBezTo>
                  <a:cubicBezTo>
                    <a:pt x="2504493" y="0"/>
                    <a:pt x="3226848" y="517464"/>
                    <a:pt x="3226848" y="1155789"/>
                  </a:cubicBezTo>
                  <a:cubicBezTo>
                    <a:pt x="3226848" y="1794114"/>
                    <a:pt x="2504493" y="2311578"/>
                    <a:pt x="1613424" y="2311578"/>
                  </a:cubicBezTo>
                  <a:cubicBezTo>
                    <a:pt x="722355" y="2311578"/>
                    <a:pt x="0" y="1794114"/>
                    <a:pt x="0" y="1155789"/>
                  </a:cubicBezTo>
                  <a:close/>
                </a:path>
              </a:pathLst>
            </a:custGeom>
            <a:gradFill>
              <a:gsLst>
                <a:gs pos="0">
                  <a:srgbClr val="00B0F0"/>
                </a:gs>
                <a:gs pos="50000">
                  <a:srgbClr val="7030A0"/>
                </a:gs>
                <a:gs pos="70000">
                  <a:srgbClr val="00B050"/>
                </a:gs>
                <a:gs pos="100000">
                  <a:schemeClr val="accent5">
                    <a:hueOff val="-11318081"/>
                    <a:satOff val="-32569"/>
                    <a:lumOff val="-14117"/>
                    <a:alphaOff val="0"/>
                    <a:tint val="95500"/>
                    <a:shade val="100000"/>
                    <a:satMod val="155000"/>
                  </a:schemeClr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7961" tIns="363923" rIns="497961" bIns="363923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1 784 717,4 т.р.</a:t>
              </a:r>
            </a:p>
          </p:txBody>
        </p:sp>
      </p:grpSp>
      <p:grpSp>
        <p:nvGrpSpPr>
          <p:cNvPr id="9" name="Группа 16"/>
          <p:cNvGrpSpPr/>
          <p:nvPr/>
        </p:nvGrpSpPr>
        <p:grpSpPr>
          <a:xfrm>
            <a:off x="10451" y="3614798"/>
            <a:ext cx="1884330" cy="671458"/>
            <a:chOff x="2173899" y="849141"/>
            <a:chExt cx="4355780" cy="514338"/>
          </a:xfrm>
        </p:grpSpPr>
        <p:sp>
          <p:nvSpPr>
            <p:cNvPr id="18" name="Шестиугольник 17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9" name="Шестиугольник 4"/>
            <p:cNvSpPr/>
            <p:nvPr/>
          </p:nvSpPr>
          <p:spPr>
            <a:xfrm>
              <a:off x="2301852" y="876720"/>
              <a:ext cx="4099872" cy="486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 на доходы физических</a:t>
              </a: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124 171,40 т.р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1" name="Шестиугольник 20"/>
          <p:cNvSpPr/>
          <p:nvPr/>
        </p:nvSpPr>
        <p:spPr>
          <a:xfrm>
            <a:off x="-8068" y="4429132"/>
            <a:ext cx="1884331" cy="500066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4" name="Шестиугольник 23"/>
          <p:cNvSpPr/>
          <p:nvPr/>
        </p:nvSpPr>
        <p:spPr>
          <a:xfrm>
            <a:off x="0" y="5072074"/>
            <a:ext cx="1884330" cy="571504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grpSp>
        <p:nvGrpSpPr>
          <p:cNvPr id="17" name="Группа 25"/>
          <p:cNvGrpSpPr/>
          <p:nvPr/>
        </p:nvGrpSpPr>
        <p:grpSpPr>
          <a:xfrm>
            <a:off x="1866001" y="3284993"/>
            <a:ext cx="1901643" cy="482835"/>
            <a:chOff x="3742623" y="3039294"/>
            <a:chExt cx="4363486" cy="482835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3742623" y="3039294"/>
              <a:ext cx="4363486" cy="4499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Шестиугольник 4"/>
            <p:cNvSpPr/>
            <p:nvPr/>
          </p:nvSpPr>
          <p:spPr>
            <a:xfrm>
              <a:off x="4046739" y="3053043"/>
              <a:ext cx="3965994" cy="46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использования имущества </a:t>
              </a:r>
              <a:r>
                <a:rPr lang="ru-RU" sz="1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23 133,7 т.р.</a:t>
              </a:r>
            </a:p>
          </p:txBody>
        </p:sp>
      </p:grpSp>
      <p:grpSp>
        <p:nvGrpSpPr>
          <p:cNvPr id="20" name="Группа 28"/>
          <p:cNvGrpSpPr/>
          <p:nvPr/>
        </p:nvGrpSpPr>
        <p:grpSpPr>
          <a:xfrm>
            <a:off x="1894783" y="3782119"/>
            <a:ext cx="1935921" cy="566108"/>
            <a:chOff x="4862191" y="3025350"/>
            <a:chExt cx="4519934" cy="566108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4862191" y="3025350"/>
              <a:ext cx="4519934" cy="56610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1" name="Шестиугольник 4"/>
            <p:cNvSpPr/>
            <p:nvPr/>
          </p:nvSpPr>
          <p:spPr>
            <a:xfrm>
              <a:off x="5056208" y="3083837"/>
              <a:ext cx="3997673" cy="45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Платежи при пользовании природными ресурсами  </a:t>
              </a:r>
              <a:r>
                <a:rPr lang="ru-RU" sz="1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970,5 т.р</a:t>
              </a:r>
              <a:r>
                <a:rPr lang="ru-RU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2" name="Группа 34"/>
          <p:cNvGrpSpPr/>
          <p:nvPr/>
        </p:nvGrpSpPr>
        <p:grpSpPr>
          <a:xfrm>
            <a:off x="1867775" y="4399995"/>
            <a:ext cx="1992944" cy="732236"/>
            <a:chOff x="4991362" y="4083633"/>
            <a:chExt cx="4474034" cy="608500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5002043" y="4083633"/>
              <a:ext cx="4463353" cy="608500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7" name="Шестиугольник 4"/>
            <p:cNvSpPr/>
            <p:nvPr/>
          </p:nvSpPr>
          <p:spPr>
            <a:xfrm>
              <a:off x="4991362" y="4120152"/>
              <a:ext cx="4433395" cy="491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продажи материальных и нематериальных активов            </a:t>
              </a:r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3 728,6 т.р.</a:t>
              </a:r>
            </a:p>
          </p:txBody>
        </p:sp>
      </p:grpSp>
      <p:sp>
        <p:nvSpPr>
          <p:cNvPr id="38" name="Шестиугольник 37"/>
          <p:cNvSpPr/>
          <p:nvPr/>
        </p:nvSpPr>
        <p:spPr>
          <a:xfrm>
            <a:off x="1950741" y="5152595"/>
            <a:ext cx="1902759" cy="642297"/>
          </a:xfrm>
          <a:prstGeom prst="hexagon">
            <a:avLst>
              <a:gd name="adj" fmla="val 2890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TextBox 38"/>
          <p:cNvSpPr txBox="1"/>
          <p:nvPr/>
        </p:nvSpPr>
        <p:spPr>
          <a:xfrm>
            <a:off x="1946863" y="5189643"/>
            <a:ext cx="192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1 465,1 т.р.</a:t>
            </a:r>
          </a:p>
        </p:txBody>
      </p:sp>
      <p:sp>
        <p:nvSpPr>
          <p:cNvPr id="40" name="Шестиугольник 39"/>
          <p:cNvSpPr/>
          <p:nvPr/>
        </p:nvSpPr>
        <p:spPr>
          <a:xfrm>
            <a:off x="1923641" y="5839786"/>
            <a:ext cx="1962154" cy="48192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TextBox 40"/>
          <p:cNvSpPr txBox="1"/>
          <p:nvPr/>
        </p:nvSpPr>
        <p:spPr>
          <a:xfrm>
            <a:off x="1977881" y="5821113"/>
            <a:ext cx="197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684,3 т.р.</a:t>
            </a:r>
          </a:p>
        </p:txBody>
      </p:sp>
      <p:sp>
        <p:nvSpPr>
          <p:cNvPr id="42" name="Шестиугольник 41"/>
          <p:cNvSpPr/>
          <p:nvPr/>
        </p:nvSpPr>
        <p:spPr>
          <a:xfrm>
            <a:off x="3875508" y="3963335"/>
            <a:ext cx="2125252" cy="34096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3" name="Шестиугольник 42"/>
          <p:cNvSpPr/>
          <p:nvPr/>
        </p:nvSpPr>
        <p:spPr>
          <a:xfrm>
            <a:off x="3883617" y="4350492"/>
            <a:ext cx="2117143" cy="37456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4" name="Шестиугольник 43"/>
          <p:cNvSpPr/>
          <p:nvPr/>
        </p:nvSpPr>
        <p:spPr>
          <a:xfrm>
            <a:off x="3896080" y="4765831"/>
            <a:ext cx="2104679" cy="401831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5" name="Шестиугольник 44"/>
          <p:cNvSpPr/>
          <p:nvPr/>
        </p:nvSpPr>
        <p:spPr>
          <a:xfrm>
            <a:off x="4000496" y="6215082"/>
            <a:ext cx="2214578" cy="32562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5" name="TextBox 4"/>
          <p:cNvSpPr txBox="1"/>
          <p:nvPr/>
        </p:nvSpPr>
        <p:spPr>
          <a:xfrm>
            <a:off x="4028958" y="3996384"/>
            <a:ext cx="1900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202 922,3 т.р.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0137" y="4410431"/>
            <a:ext cx="1824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279 531,0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9584" y="4847566"/>
            <a:ext cx="1919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832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003,9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</a:p>
        </p:txBody>
      </p:sp>
      <p:sp>
        <p:nvSpPr>
          <p:cNvPr id="2048" name="TextBox 2047"/>
          <p:cNvSpPr txBox="1"/>
          <p:nvPr/>
        </p:nvSpPr>
        <p:spPr>
          <a:xfrm>
            <a:off x="3929058" y="6248160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остатков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1 174,4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</a:p>
        </p:txBody>
      </p:sp>
      <p:sp>
        <p:nvSpPr>
          <p:cNvPr id="48" name="Шестиугольник 47"/>
          <p:cNvSpPr/>
          <p:nvPr/>
        </p:nvSpPr>
        <p:spPr>
          <a:xfrm>
            <a:off x="3885795" y="5213072"/>
            <a:ext cx="2114965" cy="416255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049" name="TextBox 2048"/>
          <p:cNvSpPr txBox="1"/>
          <p:nvPr/>
        </p:nvSpPr>
        <p:spPr>
          <a:xfrm>
            <a:off x="3997948" y="5167662"/>
            <a:ext cx="200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41 890,8 т.р.</a:t>
            </a:r>
          </a:p>
        </p:txBody>
      </p:sp>
      <p:sp>
        <p:nvSpPr>
          <p:cNvPr id="50" name="Шестиугольник 49"/>
          <p:cNvSpPr/>
          <p:nvPr/>
        </p:nvSpPr>
        <p:spPr>
          <a:xfrm>
            <a:off x="-26686" y="5786454"/>
            <a:ext cx="1929957" cy="500066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051" name="Стрелка вниз 2050"/>
          <p:cNvSpPr/>
          <p:nvPr/>
        </p:nvSpPr>
        <p:spPr>
          <a:xfrm>
            <a:off x="520423" y="2936528"/>
            <a:ext cx="827347" cy="59675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E222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8694" y="2855174"/>
            <a:ext cx="791052" cy="40060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888" y="3423147"/>
            <a:ext cx="855785" cy="5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56074643"/>
              </p:ext>
            </p:extLst>
          </p:nvPr>
        </p:nvGraphicFramePr>
        <p:xfrm>
          <a:off x="5929322" y="3462259"/>
          <a:ext cx="3483497" cy="339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3" name="Picture 2" descr="Герб Черемховского района">
            <a:hlinkClick r:id="rId6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857256" cy="1000132"/>
          </a:xfrm>
          <a:prstGeom prst="rect">
            <a:avLst/>
          </a:prstGeom>
          <a:noFill/>
        </p:spPr>
      </p:pic>
      <p:grpSp>
        <p:nvGrpSpPr>
          <p:cNvPr id="23" name="Группа 57"/>
          <p:cNvGrpSpPr/>
          <p:nvPr/>
        </p:nvGrpSpPr>
        <p:grpSpPr>
          <a:xfrm>
            <a:off x="1928794" y="6357958"/>
            <a:ext cx="2071702" cy="357190"/>
            <a:chOff x="2173899" y="849141"/>
            <a:chExt cx="4355780" cy="514338"/>
          </a:xfrm>
        </p:grpSpPr>
        <p:sp>
          <p:nvSpPr>
            <p:cNvPr id="59" name="Шестиугольник 58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0" name="Шестиугольник 4"/>
            <p:cNvSpPr/>
            <p:nvPr/>
          </p:nvSpPr>
          <p:spPr>
            <a:xfrm>
              <a:off x="2301852" y="876720"/>
              <a:ext cx="4099873" cy="417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Платные услуги</a:t>
              </a: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12 820,0 т.р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5" name="Группа 60"/>
          <p:cNvGrpSpPr/>
          <p:nvPr/>
        </p:nvGrpSpPr>
        <p:grpSpPr>
          <a:xfrm flipV="1">
            <a:off x="3929058" y="5715016"/>
            <a:ext cx="1928826" cy="428629"/>
            <a:chOff x="2173899" y="849140"/>
            <a:chExt cx="4355780" cy="514339"/>
          </a:xfrm>
        </p:grpSpPr>
        <p:sp>
          <p:nvSpPr>
            <p:cNvPr id="62" name="Шестиугольник 61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3" name="Шестиугольник 4"/>
            <p:cNvSpPr/>
            <p:nvPr/>
          </p:nvSpPr>
          <p:spPr>
            <a:xfrm flipV="1">
              <a:off x="2301852" y="849140"/>
              <a:ext cx="4099872" cy="428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Прочие безвозмездные поступления </a:t>
              </a:r>
              <a:r>
                <a:rPr lang="ru-RU" sz="1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т.р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64" name="Шестиугольник 4"/>
          <p:cNvSpPr/>
          <p:nvPr/>
        </p:nvSpPr>
        <p:spPr>
          <a:xfrm>
            <a:off x="133058" y="5786454"/>
            <a:ext cx="1520551" cy="5000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245,70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</a:p>
        </p:txBody>
      </p:sp>
      <p:sp>
        <p:nvSpPr>
          <p:cNvPr id="65" name="Шестиугольник 4"/>
          <p:cNvSpPr/>
          <p:nvPr/>
        </p:nvSpPr>
        <p:spPr>
          <a:xfrm>
            <a:off x="171476" y="5143512"/>
            <a:ext cx="1525242" cy="42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14 307,70 т.р.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14282" y="4500570"/>
            <a:ext cx="15001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449,0 т.р.</a:t>
            </a:r>
          </a:p>
        </p:txBody>
      </p:sp>
    </p:spTree>
    <p:extLst>
      <p:ext uri="{BB962C8B-B14F-4D97-AF65-F5344CB8AC3E}">
        <p14:creationId xmlns:p14="http://schemas.microsoft.com/office/powerpoint/2010/main" xmlns="" val="164162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329510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муниципальной программы «Управление муниципальными финансами Черемховского районного муниципального образования»</a:t>
            </a:r>
            <a:endParaRPr lang="ru-RU" sz="2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9945232"/>
              </p:ext>
            </p:extLst>
          </p:nvPr>
        </p:nvGraphicFramePr>
        <p:xfrm>
          <a:off x="142844" y="1714488"/>
          <a:ext cx="8928992" cy="362860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6013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7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3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общем расходе по программе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704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Обеспечение эффективного управления муниципальными финансами, организация составления, исполнения и контроля за исполнением районного бюджета, реализация возложенных на финансовое управление бюджетных полномочий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52 005,7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23,8%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1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Повышение финансовой устойчивости бюджетов поселений Черемховского района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166 204,2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anose="02020603050405020304" pitchFamily="18" charset="0"/>
                        </a:rPr>
                        <a:t>76,2%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</a:rPr>
                        <a:t>218 209,9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8339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643866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муниципальной программы «Управление муниципальными финансами Черемховского районного муниципального образования»</a:t>
            </a:r>
            <a:endParaRPr lang="ru-RU" sz="2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988302"/>
              </p:ext>
            </p:extLst>
          </p:nvPr>
        </p:nvGraphicFramePr>
        <p:xfrm>
          <a:off x="142844" y="1916832"/>
          <a:ext cx="8928993" cy="451256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324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94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2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налоговых и неналоговых доходов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Размер дефицита бюджета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- 3,4 (профицит)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фонда финансовой поддержки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да, 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8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1 «Управление муниципальными финансами Черемховского районного муниципального образования, организация составления, исполнения и контроля за исполнением районного бюджета»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6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просроченной кредиторской задолженности к уровню расходов районного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6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Доступность информации о бюджетном процессе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да, 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4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плана проведения ревизий и проверок по отдельным вопросам финансово-хозяйственной деятельности и контрактной системы в сфере закупок товаров, работ и услуг для обеспечения муниципальных нужд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32336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15304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Исполнение муниципальной программы «Управление муниципальными финансами Черемховского районного муниципального образования»</a:t>
            </a:r>
            <a:endParaRPr lang="ru-RU" sz="2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902375" cy="1143008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0577716"/>
              </p:ext>
            </p:extLst>
          </p:nvPr>
        </p:nvGraphicFramePr>
        <p:xfrm>
          <a:off x="142845" y="1916832"/>
          <a:ext cx="8786874" cy="394105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319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7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0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9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2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Достигнутое значение показателя результативности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Своевременность составления и предоставления бухгалтерской, бюджетной и налоговой отчетности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да, 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в учреждениях, финансируемых из бюджета района и бюджетов поселений задолженности по платежам в бюджет и государственные внебюджетные фонды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да, 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51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2 «Создание условий для эффективного и ответственного управления муниципальными финансами, повышение устойчивости бюджетов поселений Черемховского района»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Выравнивание уровня бюджетной обеспеченности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156 253,2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7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иных МБТ бюджетам поселений на поддержку мер по обеспечению сбалансированности местных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9 951,0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8313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0977"/>
            <a:ext cx="7643866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lt1"/>
                </a:solidFill>
                <a:latin typeface="+mj-lt"/>
              </a:rPr>
              <a:t>Дотаци</a:t>
            </a:r>
            <a:r>
              <a:rPr lang="ru-RU" sz="2400" dirty="0">
                <a:latin typeface="+mj-lt"/>
              </a:rPr>
              <a:t>я на выравнивание бюджетной обеспеченности </a:t>
            </a:r>
            <a:r>
              <a:rPr lang="ru-RU" sz="2400" dirty="0">
                <a:solidFill>
                  <a:schemeClr val="lt1"/>
                </a:solidFill>
                <a:latin typeface="+mj-lt"/>
              </a:rPr>
              <a:t>поселений в 2022 году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5094176"/>
              </p:ext>
            </p:extLst>
          </p:nvPr>
        </p:nvGraphicFramePr>
        <p:xfrm>
          <a:off x="214283" y="1186154"/>
          <a:ext cx="8715437" cy="530692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62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9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3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8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15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2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Алехинское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7 628,1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7 628,1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Бельское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13 068,7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13 068,7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Булайское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10 268,2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10 268,2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Голуметское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12 577,2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12 577,2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Зерновское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6 943,0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6 943,0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Каменно-Ангарское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i="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494,6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7 494,6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Лоховское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7 515,5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7 515,5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Михайловское городское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14 703,6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14 703,6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Нижнеиретское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6 305,7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6 305,7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2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Новогромовское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11 815,1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11 815,1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Новостроевское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6 916,7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6 916,7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Онотское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3 843,3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3 843,3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Парфеновское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7 976,4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7 976,4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Саянское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7 844,7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7 844,7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Тальниковское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8 994,7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8 994,7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Тунгусское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5 140,2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5 140,2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Узколугское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7 552,8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7 552,8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Черемховское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9 664,7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9 664,7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156 253,2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156 253,2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142852"/>
            <a:ext cx="857256" cy="9430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00977"/>
            <a:ext cx="7500990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lt1"/>
                </a:solidFill>
                <a:latin typeface="+mj-lt"/>
              </a:rPr>
              <a:t>Иные межбюджетные трансферты на сбалансированность местных бюджетов в 2022 году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6458530"/>
              </p:ext>
            </p:extLst>
          </p:nvPr>
        </p:nvGraphicFramePr>
        <p:xfrm>
          <a:off x="142844" y="1500174"/>
          <a:ext cx="8713123" cy="421484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29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1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3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27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68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69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873,6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873,6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Голуметское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401,4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401,4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Зерновское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710,8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710,8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Михайловское городское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778,3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778,3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Нижнеиретское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Новогромовское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147,7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147,7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Новостроевское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894,5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894,5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Тальниковское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Тунгусское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663,3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663,3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76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Черемховское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5 109,3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5 109,3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47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9 951,0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9 951,0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142852"/>
            <a:ext cx="785818" cy="99537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5D247-86E0-4AE3-9E44-13B89B269489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358114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lt1"/>
                </a:solidFill>
                <a:latin typeface="+mj-lt"/>
              </a:rPr>
              <a:t>Исполнение по непрограммным направлениям деятельности</a:t>
            </a:r>
          </a:p>
        </p:txBody>
      </p:sp>
      <p:pic>
        <p:nvPicPr>
          <p:cNvPr id="34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02375" cy="1143008"/>
          </a:xfrm>
          <a:prstGeom prst="rect">
            <a:avLst/>
          </a:prstGeom>
          <a:noFill/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8205053"/>
              </p:ext>
            </p:extLst>
          </p:nvPr>
        </p:nvGraphicFramePr>
        <p:xfrm>
          <a:off x="142844" y="1714490"/>
          <a:ext cx="8715436" cy="461330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5869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5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0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7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 общем расходе по программе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6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Председатель представительного органа муниципального образования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1 947,5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27,2%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6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Аппарат управления представительного органа муниципального образования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665,6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6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контрольно-счетной палаты муниципального образования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2 101,9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6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Аппарат управления контрольно - счетной палаты муниципального образования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2 092,1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29,3%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6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Администрации Черемховского районного муниципального образования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79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мероприятий, направленных на обеспечение режима секретности и защиты государственной тайны в администрации Черемховского районного муниципального образования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0,6%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7 148,3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2582858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6215082"/>
            <a:ext cx="235745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2022 год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Динамика налоговых доходов </a:t>
            </a:r>
            <a:b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2021 - 2022</a:t>
            </a: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годах, тыс.руб.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642942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Герб Черемховского района">
            <a:hlinkClick r:id="rId6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952500" cy="1190625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4000496" y="1714488"/>
            <a:ext cx="1357322" cy="5000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178592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13 667,5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000496" y="2500306"/>
            <a:ext cx="1428760" cy="50006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000496" y="3286124"/>
            <a:ext cx="1428760" cy="50006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071934" y="4857760"/>
            <a:ext cx="1428760" cy="5000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071934" y="5572140"/>
            <a:ext cx="1500198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4000496" y="4071942"/>
            <a:ext cx="1428760" cy="500066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57818" y="25717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71,1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0694" y="335756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2 018,7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628" y="414338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153,3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4942" y="48577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196,5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29256" y="564357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40,1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23" name="Стрелка вправо с вырезом 22"/>
          <p:cNvSpPr/>
          <p:nvPr/>
        </p:nvSpPr>
        <p:spPr>
          <a:xfrm rot="16200000">
            <a:off x="5322100" y="3107530"/>
            <a:ext cx="4786347" cy="1428760"/>
          </a:xfrm>
          <a:prstGeom prst="notched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Л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Ч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Е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15206" y="1785926"/>
            <a:ext cx="114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14 957,9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621508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ИТОГО:        124 215,9                139 173,8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52500" cy="119062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Динамика неналоговых доходов </a:t>
            </a:r>
            <a:b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2021 - 2022</a:t>
            </a: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годах, тыс.руб.</a:t>
            </a:r>
          </a:p>
        </p:txBody>
      </p:sp>
      <p:graphicFrame>
        <p:nvGraphicFramePr>
          <p:cNvPr id="8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635798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4143372" y="1643050"/>
            <a:ext cx="1143008" cy="500066"/>
          </a:xfrm>
          <a:prstGeom prst="rightArrow">
            <a:avLst/>
          </a:prstGeom>
          <a:solidFill>
            <a:schemeClr val="accent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17144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259,1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4071934" y="2428868"/>
            <a:ext cx="1143008" cy="500066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29256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728,2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143372" y="3214686"/>
            <a:ext cx="1143008" cy="50006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6" y="32861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1 375,6 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143372" y="4000504"/>
            <a:ext cx="1143008" cy="50006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407194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1 074,3 </a:t>
            </a: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4143372" y="4786322"/>
            <a:ext cx="1143008" cy="500066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478632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280,5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4143372" y="5500702"/>
            <a:ext cx="1214446" cy="500066"/>
          </a:xfrm>
          <a:prstGeom prst="rightArrow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572132" y="557214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610,0</a:t>
            </a:r>
            <a:r>
              <a:rPr lang="ru-RU" dirty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21" name="Стрелка вправо с вырезом 20"/>
          <p:cNvSpPr/>
          <p:nvPr/>
        </p:nvSpPr>
        <p:spPr>
          <a:xfrm rot="16200000">
            <a:off x="5393538" y="3036092"/>
            <a:ext cx="4714909" cy="1500198"/>
          </a:xfrm>
          <a:prstGeom prst="notched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У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Л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Ч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Е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8082" y="1857364"/>
            <a:ext cx="100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2 310,3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6215083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ИТОГО:         40 491,8               42 802,1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Динамика безвозмездных поступлений  </a:t>
            </a:r>
            <a:b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2021 - 2022</a:t>
            </a:r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годах, тыс.руб.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28794" y="1643050"/>
          <a:ext cx="571504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Герб Черемховского района">
            <a:hlinkClick r:id="rId6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 rot="16200000">
            <a:off x="7643834" y="1785926"/>
            <a:ext cx="642942" cy="357190"/>
          </a:xfrm>
          <a:prstGeom prst="rightArrow">
            <a:avLst>
              <a:gd name="adj1" fmla="val 50000"/>
              <a:gd name="adj2" fmla="val 48519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7643834" y="2786058"/>
            <a:ext cx="642942" cy="357190"/>
          </a:xfrm>
          <a:prstGeom prst="rightArrow">
            <a:avLst>
              <a:gd name="adj1" fmla="val 50000"/>
              <a:gd name="adj2" fmla="val 48519"/>
            </a:avLst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7643834" y="3714752"/>
            <a:ext cx="642942" cy="357190"/>
          </a:xfrm>
          <a:prstGeom prst="rightArrow">
            <a:avLst>
              <a:gd name="adj1" fmla="val 50000"/>
              <a:gd name="adj2" fmla="val 48519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7643834" y="4714884"/>
            <a:ext cx="642942" cy="357190"/>
          </a:xfrm>
          <a:prstGeom prst="rightArrow">
            <a:avLst>
              <a:gd name="adj1" fmla="val 50000"/>
              <a:gd name="adj2" fmla="val 48519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7643834" y="5715016"/>
            <a:ext cx="642942" cy="357190"/>
          </a:xfrm>
          <a:prstGeom prst="rightArrow">
            <a:avLst>
              <a:gd name="adj1" fmla="val 50000"/>
              <a:gd name="adj2" fmla="val 48519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072462" y="1857364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40 999,4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2462" y="2714620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9 868,9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3868" y="478632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12 804,5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5306" y="571501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1 027,9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0992" y="378619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202 600,1 </a:t>
            </a:r>
          </a:p>
        </p:txBody>
      </p:sp>
      <p:sp>
        <p:nvSpPr>
          <p:cNvPr id="17" name="Стрелка вправо с вырезом 16"/>
          <p:cNvSpPr/>
          <p:nvPr/>
        </p:nvSpPr>
        <p:spPr>
          <a:xfrm rot="16200000">
            <a:off x="-1428792" y="3143248"/>
            <a:ext cx="4786347" cy="1643074"/>
          </a:xfrm>
          <a:prstGeom prst="notchedRight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Л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Ч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Е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596" y="20002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247 562,9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44" y="6357958"/>
            <a:ext cx="76438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    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                         1 355 178,6                               1 602 741,5  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000924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Расходы районного</a:t>
            </a:r>
            <a:br>
              <a:rPr lang="ru-RU" sz="3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3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бюджета за 2022 год</a:t>
            </a:r>
          </a:p>
        </p:txBody>
      </p:sp>
      <p:pic>
        <p:nvPicPr>
          <p:cNvPr id="9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4027582727"/>
              </p:ext>
            </p:extLst>
          </p:nvPr>
        </p:nvGraphicFramePr>
        <p:xfrm>
          <a:off x="107504" y="1412776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15542</TotalTime>
  <Words>6753</Words>
  <Application>Microsoft Office PowerPoint</Application>
  <PresentationFormat>Экран (4:3)</PresentationFormat>
  <Paragraphs>1790</Paragraphs>
  <Slides>56</Slides>
  <Notes>49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ИСПОЛНЕНИЕ БЮДЖЕТА  Черемховского районного муниципального образования   за 2022 год</vt:lpstr>
      <vt:lpstr>    ОСНОВНЫЕ ПАРАМЕТРЫ БЮДЖЕТА</vt:lpstr>
      <vt:lpstr> НОРМАТИВЫ ОТЧИСЛЕНИЙ ОСНОВНЫХ НАЛОГОВЫХ И НЕНАЛОГОВЫХ ДОХОДОВ В БЮДЖЕТ </vt:lpstr>
      <vt:lpstr>   КРУПНЕЙШИЕ НАЛОГОПЛАТЕЛЬЩИКИ ЧЕРЕМХОВСКОГО РАЙОННОГО МУНИЦИПАЛЬНОГО ОБРАЗОВАНИЯ</vt:lpstr>
      <vt:lpstr>Исполнение доходов бюджета Черемховского районного муниципального образования за 2022 год </vt:lpstr>
      <vt:lpstr>Динамика налоговых доходов  за 2021 - 2022 годах, тыс.руб.</vt:lpstr>
      <vt:lpstr>Динамика неналоговых доходов  за 2021 - 2022 годах, тыс.руб.</vt:lpstr>
      <vt:lpstr>Динамика безвозмездных поступлений   за 2021 - 2022 годах, тыс.руб.</vt:lpstr>
      <vt:lpstr>Расходы районного бюджета за 2022 год</vt:lpstr>
      <vt:lpstr>Расходы бюджета по разделам, подразделам бюджетной классификации РФ за 2022 год</vt:lpstr>
      <vt:lpstr>Расходы бюджета по разделам бюджетной классификации РФ за 2022 год</vt:lpstr>
      <vt:lpstr>Расходы бюджета по разделам бюджетной классификации РФ за 2022 год</vt:lpstr>
      <vt:lpstr>Расходы бюджета по разделам бюджетной классификации РФ за 2022 год</vt:lpstr>
      <vt:lpstr>Социально-значимые расходы бюджета  за 2022 год</vt:lpstr>
      <vt:lpstr>Доля программных расходов в бюджете за 2022 год</vt:lpstr>
      <vt:lpstr>Исполнение муниципальных программ  в 2022 году</vt:lpstr>
      <vt:lpstr>Исполнение муниципальных программ  в 2022 году</vt:lpstr>
      <vt:lpstr>Слайд 18</vt:lpstr>
      <vt:lpstr>Привлечение средств из областного бюджета на условиях софинансирования</vt:lpstr>
      <vt:lpstr>Основные направления участия Черемховского района в  ГП Иркутской области в 2022 г</vt:lpstr>
      <vt:lpstr>Основные направления участия Черемховского района в ГП Иркутской области в 2022 г</vt:lpstr>
      <vt:lpstr>Основные направления участия Черемховского района в ГП Иркутской области в 2022 г</vt:lpstr>
      <vt:lpstr>Исполнение муниципальной программы «Развитие образования Черемховского района»</vt:lpstr>
      <vt:lpstr>Достигнутые значения показателей результативности муниципальной программы «Развитие образования Черемховского района»</vt:lpstr>
      <vt:lpstr>Расходы на текущий ремонт учреждений образования за счет средств местного бюджета  в 2022 году </vt:lpstr>
      <vt:lpstr>Исполнение муниципальной программы «Сохранение и развитие культуры в Черемховском районном муниципальном образовании»</vt:lpstr>
      <vt:lpstr>Достигнутые значения показателей результативности муниципальной программы «Сохранение и развитие культуры в Черемховском районном муниципальном образовании»</vt:lpstr>
      <vt:lpstr>Достигнутые значения показателей результативности муниципальной программы «Сохранение и развитие культуры в Черемховском районном муниципальном образовании»</vt:lpstr>
      <vt:lpstr>Исполнение муниципальной программы «Жилищно-коммунальный комплекс и развитие инфраструктуры в Черемховском районном муниципальном образовании»</vt:lpstr>
      <vt:lpstr>Достигнутые значения показателей результативности муниципальной программы «Жилищно-коммунальный комплекс и развитие инфраструктуры в Черемховском районном муниципальном образовании»</vt:lpstr>
      <vt:lpstr>Достигнутые значения показателей результативности муниципальной программы «Жилищно-коммунальный комплекс и развитие инфраструктуры в Черемховском районном муниципальном образовании»</vt:lpstr>
      <vt:lpstr>Исполнение муниципальной программы «Управление муниципальным имуществом Черемховского районного муниципального образования»</vt:lpstr>
      <vt:lpstr>Достигнутые значения показателей результативности муниципальной программы «Управление муниципальным имуществом Черемховского районного муниципального образования»</vt:lpstr>
      <vt:lpstr>Достигнутые значения показателей результативности муниципальной программы «Управление муниципальным имуществом Черемховского районного муниципального образования»</vt:lpstr>
      <vt:lpstr>Исполнение муниципальной программы «Безопасность жизнедеятельности в Черемховском районном муниципальном образовании»</vt:lpstr>
      <vt:lpstr>Достигнутые значения показателей результативности муниципальной программы «Безопасность жизнедеятельности в Черемховском районном муниципальном образовании»</vt:lpstr>
      <vt:lpstr>Достигнутые значения показателей результативности муниципальной программы «Безопасность жизнедеятельности в Черемховском районном муниципальном образовании»</vt:lpstr>
      <vt:lpstr>Достигнутые значения показателей результативности муниципальной программы «Безопасность жизнедеятельности в Черемховском районном муниципальном образовании»</vt:lpstr>
      <vt:lpstr>Исполнение муниципальной программы «Развитие молодежной политики, физической культуры, спорта и туризма в Черемховском районном муниципальном образовании»</vt:lpstr>
      <vt:lpstr>Достигнутые значения показателей результативности муниципальной программы «Развитие молодежной политики, физической культуры, спорта и туризма в Черемховском районном муниципальном образовании»</vt:lpstr>
      <vt:lpstr>Достигнутые значения показателей результативности муниципальной программы «Развитие молодежной политики, физической культуры, спорта и туризма в Черемховском районном муниципальном образовании»</vt:lpstr>
      <vt:lpstr>Достигнутые значения показателей результативности муниципальной программы «Развитие молодежной политики, физической культуры, спорта и туризма в Черемховском районном муниципальном образовании»</vt:lpstr>
      <vt:lpstr>Исполнение муниципальной программы «Здоровье населения в Черемховском районном муниципальном образовании»</vt:lpstr>
      <vt:lpstr>Достигнутые значения показателей результативности муниципальной программы «Здоровье населения в Черемховском районном муниципальном образовании»</vt:lpstr>
      <vt:lpstr>Исполнение муниципальной программы «Социальная поддержка населения Черемховского районного муниципального образования»</vt:lpstr>
      <vt:lpstr>Достигнутые значения показателей результативности муниципальной программы «Социальная поддержка населения Черемховского районного муниципального образования»</vt:lpstr>
      <vt:lpstr>Достигнутые значения показателей результативности муниципальной программы «Социальная поддержка населения Черемховского районного муниципального образования»</vt:lpstr>
      <vt:lpstr>Исполнение муниципальной программы «Муниципальное управление в Черемховском районном муниципальном образовании»</vt:lpstr>
      <vt:lpstr>Исполнение муниципальной программы «Муниципальное управление в Черемховском районном муниципальном образовании»</vt:lpstr>
      <vt:lpstr>Исполнение муниципальной программы «Управление муниципальными финансами Черемховского районного муниципального образования»</vt:lpstr>
      <vt:lpstr>Исполнение муниципальной программы «Управление муниципальными финансами Черемховского районного муниципального образования»</vt:lpstr>
      <vt:lpstr>Исполнение муниципальной программы «Управление муниципальными финансами Черемховского районного муниципального образования»</vt:lpstr>
      <vt:lpstr>Дотация на выравнивание бюджетной обеспеченности поселений в 2022 году </vt:lpstr>
      <vt:lpstr>Иные межбюджетные трансферты на сбалансированность местных бюджетов в 2022 году </vt:lpstr>
      <vt:lpstr>Исполнение по непрограммным направлениям деятельности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Расходы бюджета за 2016 год</dc:title>
  <dc:creator>Сергей</dc:creator>
  <cp:lastModifiedBy>Гайдук</cp:lastModifiedBy>
  <cp:revision>1069</cp:revision>
  <dcterms:created xsi:type="dcterms:W3CDTF">2017-05-15T04:52:35Z</dcterms:created>
  <dcterms:modified xsi:type="dcterms:W3CDTF">2023-05-31T07:49:22Z</dcterms:modified>
</cp:coreProperties>
</file>